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9" r:id="rId3"/>
    <p:sldId id="260" r:id="rId4"/>
    <p:sldId id="263" r:id="rId5"/>
    <p:sldId id="258" r:id="rId6"/>
    <p:sldId id="266" r:id="rId7"/>
    <p:sldId id="267" r:id="rId8"/>
    <p:sldId id="268" r:id="rId9"/>
    <p:sldId id="269" r:id="rId10"/>
    <p:sldId id="270" r:id="rId11"/>
    <p:sldId id="274" r:id="rId12"/>
    <p:sldId id="277" r:id="rId13"/>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CCFF"/>
    <a:srgbClr val="FF0066"/>
    <a:srgbClr val="FF6600"/>
    <a:srgbClr val="00CC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1" autoAdjust="0"/>
    <p:restoredTop sz="94660"/>
  </p:normalViewPr>
  <p:slideViewPr>
    <p:cSldViewPr>
      <p:cViewPr varScale="1">
        <p:scale>
          <a:sx n="69" d="100"/>
          <a:sy n="69" d="100"/>
        </p:scale>
        <p:origin x="144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8CB00694-6D9D-4E36-A0B6-C6DA438F7C81}" type="datetimeFigureOut">
              <a:rPr lang="en-GB" smtClean="0"/>
              <a:t>16/06/2022</a:t>
            </a:fld>
            <a:endParaRPr lang="en-GB"/>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1CF4F091-3DF2-4B8B-BE1C-FD2039AB2DA3}" type="slidenum">
              <a:rPr lang="en-GB" smtClean="0"/>
              <a:t>‹#›</a:t>
            </a:fld>
            <a:endParaRPr lang="en-GB"/>
          </a:p>
        </p:txBody>
      </p:sp>
    </p:spTree>
    <p:extLst>
      <p:ext uri="{BB962C8B-B14F-4D97-AF65-F5344CB8AC3E}">
        <p14:creationId xmlns:p14="http://schemas.microsoft.com/office/powerpoint/2010/main" val="3671230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F605E7C7-95C2-47EE-9EDB-19B3184BADB0}" type="datetimeFigureOut">
              <a:rPr lang="en-GB" smtClean="0"/>
              <a:t>16/06/2022</a:t>
            </a:fld>
            <a:endParaRPr lang="en-GB"/>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FD4F3E4A-3144-428E-ACA9-5D24FAEBEF33}" type="slidenum">
              <a:rPr lang="en-GB" smtClean="0"/>
              <a:t>‹#›</a:t>
            </a:fld>
            <a:endParaRPr lang="en-GB"/>
          </a:p>
        </p:txBody>
      </p:sp>
    </p:spTree>
    <p:extLst>
      <p:ext uri="{BB962C8B-B14F-4D97-AF65-F5344CB8AC3E}">
        <p14:creationId xmlns:p14="http://schemas.microsoft.com/office/powerpoint/2010/main" val="1197124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xfrm>
            <a:off x="944563" y="746125"/>
            <a:ext cx="4967287" cy="3727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7" name="Rectangle 3"/>
          <p:cNvSpPr>
            <a:spLocks noGrp="1" noChangeArrowheads="1"/>
          </p:cNvSpPr>
          <p:nvPr>
            <p:ph type="body" idx="1"/>
          </p:nvPr>
        </p:nvSpPr>
        <p:spPr bwMode="auto">
          <a:xfrm>
            <a:off x="685800" y="4725307"/>
            <a:ext cx="5486400" cy="447461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949" tIns="46474" rIns="92949" bIns="46474"/>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946150" y="747713"/>
            <a:ext cx="4967288" cy="37258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1" name="Rectangle 3"/>
          <p:cNvSpPr>
            <a:spLocks noGrp="1" noChangeArrowheads="1"/>
          </p:cNvSpPr>
          <p:nvPr>
            <p:ph type="body" idx="1"/>
          </p:nvPr>
        </p:nvSpPr>
        <p:spPr bwMode="auto">
          <a:xfrm>
            <a:off x="914400" y="4723730"/>
            <a:ext cx="5029200" cy="447619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594" tIns="46798" rIns="93594" bIns="46798"/>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bwMode="auto">
          <a:xfrm>
            <a:off x="944563" y="746125"/>
            <a:ext cx="4967287" cy="3727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59" name="Rectangle 3"/>
          <p:cNvSpPr>
            <a:spLocks noGrp="1" noChangeArrowheads="1"/>
          </p:cNvSpPr>
          <p:nvPr>
            <p:ph type="body" idx="1"/>
          </p:nvPr>
        </p:nvSpPr>
        <p:spPr bwMode="auto">
          <a:xfrm>
            <a:off x="685800" y="4725307"/>
            <a:ext cx="5486400" cy="447461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949" tIns="46474" rIns="92949" bIns="46474"/>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xfrm>
            <a:off x="944563" y="746125"/>
            <a:ext cx="4967287" cy="3727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5" name="Rectangle 3"/>
          <p:cNvSpPr>
            <a:spLocks noGrp="1" noChangeArrowheads="1"/>
          </p:cNvSpPr>
          <p:nvPr>
            <p:ph type="body" idx="1"/>
          </p:nvPr>
        </p:nvSpPr>
        <p:spPr bwMode="auto">
          <a:xfrm>
            <a:off x="685800" y="4725307"/>
            <a:ext cx="5486400" cy="447461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949" tIns="46474" rIns="92949" bIns="46474"/>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xfrm>
            <a:off x="944563" y="746125"/>
            <a:ext cx="4967287" cy="3727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79" name="Rectangle 3"/>
          <p:cNvSpPr>
            <a:spLocks noGrp="1" noChangeArrowheads="1"/>
          </p:cNvSpPr>
          <p:nvPr>
            <p:ph type="body" idx="1"/>
          </p:nvPr>
        </p:nvSpPr>
        <p:spPr bwMode="auto">
          <a:xfrm>
            <a:off x="685800" y="4725307"/>
            <a:ext cx="5486400" cy="447461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949" tIns="46474" rIns="92949" bIns="46474"/>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xfrm>
            <a:off x="944563" y="746125"/>
            <a:ext cx="4967287" cy="3727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3" name="Rectangle 3"/>
          <p:cNvSpPr>
            <a:spLocks noGrp="1" noChangeArrowheads="1"/>
          </p:cNvSpPr>
          <p:nvPr>
            <p:ph type="body" idx="1"/>
          </p:nvPr>
        </p:nvSpPr>
        <p:spPr bwMode="auto">
          <a:xfrm>
            <a:off x="685800" y="4725307"/>
            <a:ext cx="5486400" cy="447461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949" tIns="46474" rIns="92949" bIns="46474"/>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944563" y="746125"/>
            <a:ext cx="4967287" cy="3727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699" name="Rectangle 3"/>
          <p:cNvSpPr>
            <a:spLocks noGrp="1" noChangeArrowheads="1"/>
          </p:cNvSpPr>
          <p:nvPr>
            <p:ph type="body" idx="1"/>
          </p:nvPr>
        </p:nvSpPr>
        <p:spPr bwMode="auto">
          <a:xfrm>
            <a:off x="685800" y="4725307"/>
            <a:ext cx="5486400" cy="447461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949" tIns="46474" rIns="92949" bIns="46474"/>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7AF7D0E-71A2-4603-9B3D-F7E8BB190409}" type="datetimeFigureOut">
              <a:rPr lang="en-GB" smtClean="0"/>
              <a:t>16/06/2022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A92166-D71D-4B4A-8968-B3AA5CAA7066}" type="slidenum">
              <a:rPr lang="en-GB" smtClean="0"/>
              <a:t>‹#›</a:t>
            </a:fld>
            <a:endParaRPr lang="en-GB"/>
          </a:p>
        </p:txBody>
      </p:sp>
    </p:spTree>
    <p:extLst>
      <p:ext uri="{BB962C8B-B14F-4D97-AF65-F5344CB8AC3E}">
        <p14:creationId xmlns:p14="http://schemas.microsoft.com/office/powerpoint/2010/main" val="3357957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AF7D0E-71A2-4603-9B3D-F7E8BB190409}" type="datetimeFigureOut">
              <a:rPr lang="en-GB" smtClean="0"/>
              <a:t>16/06/2022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A92166-D71D-4B4A-8968-B3AA5CAA7066}" type="slidenum">
              <a:rPr lang="en-GB" smtClean="0"/>
              <a:t>‹#›</a:t>
            </a:fld>
            <a:endParaRPr lang="en-GB"/>
          </a:p>
        </p:txBody>
      </p:sp>
    </p:spTree>
    <p:extLst>
      <p:ext uri="{BB962C8B-B14F-4D97-AF65-F5344CB8AC3E}">
        <p14:creationId xmlns:p14="http://schemas.microsoft.com/office/powerpoint/2010/main" val="1076547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AF7D0E-71A2-4603-9B3D-F7E8BB190409}" type="datetimeFigureOut">
              <a:rPr lang="en-GB" smtClean="0"/>
              <a:t>16/06/2022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A92166-D71D-4B4A-8968-B3AA5CAA7066}" type="slidenum">
              <a:rPr lang="en-GB" smtClean="0"/>
              <a:t>‹#›</a:t>
            </a:fld>
            <a:endParaRPr lang="en-GB"/>
          </a:p>
        </p:txBody>
      </p:sp>
    </p:spTree>
    <p:extLst>
      <p:ext uri="{BB962C8B-B14F-4D97-AF65-F5344CB8AC3E}">
        <p14:creationId xmlns:p14="http://schemas.microsoft.com/office/powerpoint/2010/main" val="2412377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AF7D0E-71A2-4603-9B3D-F7E8BB190409}" type="datetimeFigureOut">
              <a:rPr lang="en-GB" smtClean="0"/>
              <a:t>16/06/2022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A92166-D71D-4B4A-8968-B3AA5CAA7066}" type="slidenum">
              <a:rPr lang="en-GB" smtClean="0"/>
              <a:t>‹#›</a:t>
            </a:fld>
            <a:endParaRPr lang="en-GB"/>
          </a:p>
        </p:txBody>
      </p:sp>
    </p:spTree>
    <p:extLst>
      <p:ext uri="{BB962C8B-B14F-4D97-AF65-F5344CB8AC3E}">
        <p14:creationId xmlns:p14="http://schemas.microsoft.com/office/powerpoint/2010/main" val="3227405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AF7D0E-71A2-4603-9B3D-F7E8BB190409}" type="datetimeFigureOut">
              <a:rPr lang="en-GB" smtClean="0"/>
              <a:t>16/06/2022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A92166-D71D-4B4A-8968-B3AA5CAA7066}" type="slidenum">
              <a:rPr lang="en-GB" smtClean="0"/>
              <a:t>‹#›</a:t>
            </a:fld>
            <a:endParaRPr lang="en-GB"/>
          </a:p>
        </p:txBody>
      </p:sp>
    </p:spTree>
    <p:extLst>
      <p:ext uri="{BB962C8B-B14F-4D97-AF65-F5344CB8AC3E}">
        <p14:creationId xmlns:p14="http://schemas.microsoft.com/office/powerpoint/2010/main" val="4018084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7AF7D0E-71A2-4603-9B3D-F7E8BB190409}" type="datetimeFigureOut">
              <a:rPr lang="en-GB" smtClean="0"/>
              <a:t>16/06/2022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A92166-D71D-4B4A-8968-B3AA5CAA7066}" type="slidenum">
              <a:rPr lang="en-GB" smtClean="0"/>
              <a:t>‹#›</a:t>
            </a:fld>
            <a:endParaRPr lang="en-GB"/>
          </a:p>
        </p:txBody>
      </p:sp>
    </p:spTree>
    <p:extLst>
      <p:ext uri="{BB962C8B-B14F-4D97-AF65-F5344CB8AC3E}">
        <p14:creationId xmlns:p14="http://schemas.microsoft.com/office/powerpoint/2010/main" val="2569537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7AF7D0E-71A2-4603-9B3D-F7E8BB190409}" type="datetimeFigureOut">
              <a:rPr lang="en-GB" smtClean="0"/>
              <a:t>16/06/2022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A92166-D71D-4B4A-8968-B3AA5CAA7066}" type="slidenum">
              <a:rPr lang="en-GB" smtClean="0"/>
              <a:t>‹#›</a:t>
            </a:fld>
            <a:endParaRPr lang="en-GB"/>
          </a:p>
        </p:txBody>
      </p:sp>
    </p:spTree>
    <p:extLst>
      <p:ext uri="{BB962C8B-B14F-4D97-AF65-F5344CB8AC3E}">
        <p14:creationId xmlns:p14="http://schemas.microsoft.com/office/powerpoint/2010/main" val="363808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7AF7D0E-71A2-4603-9B3D-F7E8BB190409}" type="datetimeFigureOut">
              <a:rPr lang="en-GB" smtClean="0"/>
              <a:t>16/06/2022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A92166-D71D-4B4A-8968-B3AA5CAA7066}" type="slidenum">
              <a:rPr lang="en-GB" smtClean="0"/>
              <a:t>‹#›</a:t>
            </a:fld>
            <a:endParaRPr lang="en-GB"/>
          </a:p>
        </p:txBody>
      </p:sp>
    </p:spTree>
    <p:extLst>
      <p:ext uri="{BB962C8B-B14F-4D97-AF65-F5344CB8AC3E}">
        <p14:creationId xmlns:p14="http://schemas.microsoft.com/office/powerpoint/2010/main" val="640765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F7D0E-71A2-4603-9B3D-F7E8BB190409}" type="datetimeFigureOut">
              <a:rPr lang="en-GB" smtClean="0"/>
              <a:t>16/06/2022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A92166-D71D-4B4A-8968-B3AA5CAA7066}" type="slidenum">
              <a:rPr lang="en-GB" smtClean="0"/>
              <a:t>‹#›</a:t>
            </a:fld>
            <a:endParaRPr lang="en-GB"/>
          </a:p>
        </p:txBody>
      </p:sp>
    </p:spTree>
    <p:extLst>
      <p:ext uri="{BB962C8B-B14F-4D97-AF65-F5344CB8AC3E}">
        <p14:creationId xmlns:p14="http://schemas.microsoft.com/office/powerpoint/2010/main" val="918194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AF7D0E-71A2-4603-9B3D-F7E8BB190409}" type="datetimeFigureOut">
              <a:rPr lang="en-GB" smtClean="0"/>
              <a:t>16/06/2022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A92166-D71D-4B4A-8968-B3AA5CAA7066}" type="slidenum">
              <a:rPr lang="en-GB" smtClean="0"/>
              <a:t>‹#›</a:t>
            </a:fld>
            <a:endParaRPr lang="en-GB"/>
          </a:p>
        </p:txBody>
      </p:sp>
    </p:spTree>
    <p:extLst>
      <p:ext uri="{BB962C8B-B14F-4D97-AF65-F5344CB8AC3E}">
        <p14:creationId xmlns:p14="http://schemas.microsoft.com/office/powerpoint/2010/main" val="2309924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AF7D0E-71A2-4603-9B3D-F7E8BB190409}" type="datetimeFigureOut">
              <a:rPr lang="en-GB" smtClean="0"/>
              <a:t>16/06/2022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A92166-D71D-4B4A-8968-B3AA5CAA7066}" type="slidenum">
              <a:rPr lang="en-GB" smtClean="0"/>
              <a:t>‹#›</a:t>
            </a:fld>
            <a:endParaRPr lang="en-GB"/>
          </a:p>
        </p:txBody>
      </p:sp>
    </p:spTree>
    <p:extLst>
      <p:ext uri="{BB962C8B-B14F-4D97-AF65-F5344CB8AC3E}">
        <p14:creationId xmlns:p14="http://schemas.microsoft.com/office/powerpoint/2010/main" val="232028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F7D0E-71A2-4603-9B3D-F7E8BB190409}" type="datetimeFigureOut">
              <a:rPr lang="en-GB" smtClean="0"/>
              <a:t>16/06/2022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92166-D71D-4B4A-8968-B3AA5CAA7066}" type="slidenum">
              <a:rPr lang="en-GB" smtClean="0"/>
              <a:t>‹#›</a:t>
            </a:fld>
            <a:endParaRPr lang="en-GB"/>
          </a:p>
        </p:txBody>
      </p:sp>
    </p:spTree>
    <p:extLst>
      <p:ext uri="{BB962C8B-B14F-4D97-AF65-F5344CB8AC3E}">
        <p14:creationId xmlns:p14="http://schemas.microsoft.com/office/powerpoint/2010/main" val="2081649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8.wmf"/><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179512" y="116632"/>
            <a:ext cx="8383594" cy="1584177"/>
          </a:xfrm>
        </p:spPr>
        <p:txBody>
          <a:bodyPr>
            <a:normAutofit fontScale="47500" lnSpcReduction="20000"/>
          </a:bodyPr>
          <a:lstStyle/>
          <a:p>
            <a:pPr eaLnBrk="1" hangingPunct="1"/>
            <a:r>
              <a:rPr lang="en-GB" altLang="en-US" sz="4400" b="1" dirty="0">
                <a:solidFill>
                  <a:srgbClr val="FF0000"/>
                </a:solidFill>
                <a:latin typeface="Comic Sans MS" pitchFamily="66" charset="0"/>
                <a:ea typeface="Calibri" pitchFamily="34" charset="0"/>
                <a:cs typeface="Times New Roman" pitchFamily="18" charset="0"/>
              </a:rPr>
              <a:t>Welcome to Year 1</a:t>
            </a:r>
          </a:p>
          <a:p>
            <a:r>
              <a:rPr lang="en-GB" altLang="en-US" sz="4400" b="1" dirty="0">
                <a:solidFill>
                  <a:srgbClr val="FF0000"/>
                </a:solidFill>
                <a:latin typeface="Comic Sans MS" pitchFamily="66" charset="0"/>
              </a:rPr>
              <a:t>At St Patrick’s Primary School</a:t>
            </a:r>
          </a:p>
          <a:p>
            <a:pPr algn="l"/>
            <a:r>
              <a:rPr lang="en-GB" sz="3500" dirty="0">
                <a:solidFill>
                  <a:schemeClr val="tx1"/>
                </a:solidFill>
                <a:latin typeface="Comic Sans MS" panose="030F0702030302020204" pitchFamily="66" charset="0"/>
              </a:rPr>
              <a:t>Welcome to our Primary 1 Induction page. We are  to welcome all our new P1 pupils and parents.  We are sure you will have many happy experiences in our school. We aim to work in partnership with you to provide the best educational opportunities for the children in our school.</a:t>
            </a:r>
          </a:p>
          <a:p>
            <a:endParaRPr lang="en-GB" altLang="en-US" sz="3500" b="1" dirty="0">
              <a:solidFill>
                <a:schemeClr val="tx1"/>
              </a:solidFill>
              <a:latin typeface="Comic Sans MS" pitchFamily="66" charset="0"/>
              <a:ea typeface="Calibri" pitchFamily="34" charset="0"/>
              <a:cs typeface="Times New Roman" pitchFamily="18" charset="0"/>
            </a:endParaRPr>
          </a:p>
          <a:p>
            <a:pPr eaLnBrk="1" hangingPunct="1"/>
            <a:endParaRPr lang="en-GB" altLang="en-US" sz="4400" b="1" dirty="0">
              <a:solidFill>
                <a:srgbClr val="FF0000"/>
              </a:solidFill>
              <a:latin typeface="Comic Sans MS" pitchFamily="66" charset="0"/>
              <a:ea typeface="Calibri" pitchFamily="34"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92" y="2492896"/>
            <a:ext cx="2262914" cy="1937590"/>
          </a:xfrm>
          <a:prstGeom prst="rect">
            <a:avLst/>
          </a:prstGeom>
        </p:spPr>
      </p:pic>
      <p:sp>
        <p:nvSpPr>
          <p:cNvPr id="3" name="Rectangle 2"/>
          <p:cNvSpPr/>
          <p:nvPr/>
        </p:nvSpPr>
        <p:spPr>
          <a:xfrm>
            <a:off x="209004" y="2011689"/>
            <a:ext cx="5875164" cy="2086725"/>
          </a:xfrm>
          <a:prstGeom prst="rect">
            <a:avLst/>
          </a:prstGeom>
        </p:spPr>
        <p:txBody>
          <a:bodyPr wrap="square">
            <a:spAutoFit/>
          </a:bodyPr>
          <a:lstStyle/>
          <a:p>
            <a:pPr marL="342900" indent="-342900">
              <a:lnSpc>
                <a:spcPct val="90000"/>
              </a:lnSpc>
              <a:buFont typeface="Arial" panose="020B0604020202020204" pitchFamily="34" charset="0"/>
              <a:buChar char="•"/>
            </a:pPr>
            <a:r>
              <a:rPr lang="en-GB" altLang="en-US" sz="2400" dirty="0">
                <a:solidFill>
                  <a:srgbClr val="0000FF"/>
                </a:solidFill>
                <a:latin typeface="Comic Sans MS" panose="030F0702030302020204" pitchFamily="66" charset="0"/>
              </a:rPr>
              <a:t>Our Principal is Master McGurk.</a:t>
            </a:r>
          </a:p>
          <a:p>
            <a:pPr marL="342900" indent="-342900">
              <a:lnSpc>
                <a:spcPct val="90000"/>
              </a:lnSpc>
              <a:buFont typeface="Arial" panose="020B0604020202020204" pitchFamily="34" charset="0"/>
              <a:buChar char="•"/>
            </a:pPr>
            <a:r>
              <a:rPr lang="en-GB" altLang="en-US" sz="2400" dirty="0">
                <a:solidFill>
                  <a:srgbClr val="0000FF"/>
                </a:solidFill>
                <a:latin typeface="Comic Sans MS" panose="030F0702030302020204" pitchFamily="66" charset="0"/>
              </a:rPr>
              <a:t>Our Vice Principal is Mrs Mc Glade.</a:t>
            </a:r>
          </a:p>
          <a:p>
            <a:pPr marL="342900" indent="-342900">
              <a:lnSpc>
                <a:spcPct val="90000"/>
              </a:lnSpc>
              <a:buFont typeface="Arial" panose="020B0604020202020204" pitchFamily="34" charset="0"/>
              <a:buChar char="•"/>
            </a:pPr>
            <a:r>
              <a:rPr lang="en-GB" altLang="en-US" sz="2400" dirty="0">
                <a:solidFill>
                  <a:srgbClr val="0000FF"/>
                </a:solidFill>
                <a:latin typeface="Comic Sans MS" panose="030F0702030302020204" pitchFamily="66" charset="0"/>
              </a:rPr>
              <a:t>Mrs. Mc Laughlin </a:t>
            </a:r>
            <a:r>
              <a:rPr lang="en-GB" altLang="en-US" sz="2400" dirty="0" smtClean="0">
                <a:solidFill>
                  <a:srgbClr val="0000FF"/>
                </a:solidFill>
                <a:latin typeface="Comic Sans MS" panose="030F0702030302020204" pitchFamily="66" charset="0"/>
              </a:rPr>
              <a:t>is</a:t>
            </a:r>
            <a:r>
              <a:rPr lang="en-GB" altLang="en-US" sz="2400" dirty="0" smtClean="0">
                <a:solidFill>
                  <a:srgbClr val="0000FF"/>
                </a:solidFill>
                <a:latin typeface="Comic Sans MS" panose="030F0702030302020204" pitchFamily="66" charset="0"/>
              </a:rPr>
              <a:t> </a:t>
            </a:r>
            <a:r>
              <a:rPr lang="en-GB" altLang="en-US" sz="2400" dirty="0">
                <a:solidFill>
                  <a:srgbClr val="0000FF"/>
                </a:solidFill>
                <a:latin typeface="Comic Sans MS" panose="030F0702030302020204" pitchFamily="66" charset="0"/>
              </a:rPr>
              <a:t>the Primary 1 </a:t>
            </a:r>
            <a:r>
              <a:rPr lang="en-GB" altLang="en-US" sz="2400" dirty="0" smtClean="0">
                <a:solidFill>
                  <a:srgbClr val="0000FF"/>
                </a:solidFill>
                <a:latin typeface="Comic Sans MS" panose="030F0702030302020204" pitchFamily="66" charset="0"/>
              </a:rPr>
              <a:t>Teacher.</a:t>
            </a:r>
            <a:endParaRPr lang="en-GB" altLang="en-US" sz="2400" dirty="0">
              <a:solidFill>
                <a:srgbClr val="0000FF"/>
              </a:solidFill>
              <a:latin typeface="Comic Sans MS" panose="030F0702030302020204" pitchFamily="66" charset="0"/>
            </a:endParaRPr>
          </a:p>
          <a:p>
            <a:pPr marL="342900" indent="-342900">
              <a:lnSpc>
                <a:spcPct val="90000"/>
              </a:lnSpc>
              <a:buFont typeface="Arial" panose="020B0604020202020204" pitchFamily="34" charset="0"/>
              <a:buChar char="•"/>
            </a:pPr>
            <a:r>
              <a:rPr lang="en-GB" altLang="en-US" sz="2400" dirty="0">
                <a:solidFill>
                  <a:srgbClr val="0000FF"/>
                </a:solidFill>
                <a:latin typeface="Comic Sans MS" panose="030F0702030302020204" pitchFamily="66" charset="0"/>
              </a:rPr>
              <a:t>Miss O’Donnell </a:t>
            </a:r>
            <a:r>
              <a:rPr lang="en-GB" altLang="en-US" sz="2400" dirty="0" smtClean="0">
                <a:solidFill>
                  <a:srgbClr val="0000FF"/>
                </a:solidFill>
                <a:latin typeface="Comic Sans MS" panose="030F0702030302020204" pitchFamily="66" charset="0"/>
              </a:rPr>
              <a:t>is</a:t>
            </a:r>
            <a:r>
              <a:rPr lang="en-GB" altLang="en-US" sz="2400" dirty="0" smtClean="0">
                <a:solidFill>
                  <a:srgbClr val="0000FF"/>
                </a:solidFill>
                <a:latin typeface="Comic Sans MS" panose="030F0702030302020204" pitchFamily="66" charset="0"/>
              </a:rPr>
              <a:t> </a:t>
            </a:r>
            <a:r>
              <a:rPr lang="en-GB" altLang="en-US" sz="2400" dirty="0">
                <a:solidFill>
                  <a:srgbClr val="0000FF"/>
                </a:solidFill>
                <a:latin typeface="Comic Sans MS" panose="030F0702030302020204" pitchFamily="66" charset="0"/>
              </a:rPr>
              <a:t>our classroom </a:t>
            </a:r>
            <a:r>
              <a:rPr lang="en-GB" altLang="en-US" sz="2400" dirty="0" smtClean="0">
                <a:solidFill>
                  <a:srgbClr val="0000FF"/>
                </a:solidFill>
                <a:latin typeface="Comic Sans MS" panose="030F0702030302020204" pitchFamily="66" charset="0"/>
              </a:rPr>
              <a:t>assistant.</a:t>
            </a:r>
            <a:endParaRPr lang="en-GB" altLang="en-US" sz="2400" dirty="0">
              <a:solidFill>
                <a:srgbClr val="0000FF"/>
              </a:solidFill>
              <a:latin typeface="Comic Sans MS" panose="030F0702030302020204" pitchFamily="66"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76" y="4762291"/>
            <a:ext cx="1203598" cy="160479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2618083" y="5029812"/>
            <a:ext cx="1707172" cy="1111706"/>
          </a:xfrm>
          <a:prstGeom prst="rect">
            <a:avLst/>
          </a:prstGeom>
        </p:spPr>
      </p:pic>
      <p:pic>
        <p:nvPicPr>
          <p:cNvPr id="11" name="Picture 10" descr="C:\Users\nmclaughlin878\AppData\Local\Microsoft\Windows\Temporary Internet Files\Content.Outlook\RX82G27M\IMG_2783.jpg"/>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4746891" y="4997914"/>
            <a:ext cx="1705753" cy="1231208"/>
          </a:xfrm>
          <a:prstGeom prst="rect">
            <a:avLst/>
          </a:prstGeom>
          <a:noFill/>
          <a:ln>
            <a:noFill/>
          </a:ln>
        </p:spPr>
      </p:pic>
      <p:pic>
        <p:nvPicPr>
          <p:cNvPr id="12" name="Picture 11" descr="C:\Users\nmclaughlin878\AppData\Local\Microsoft\Windows\Temporary Internet Files\Content.Outlook\RX82G27M\IMG_2787.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72013" y="4805637"/>
            <a:ext cx="1227202" cy="1615761"/>
          </a:xfrm>
          <a:prstGeom prst="rect">
            <a:avLst/>
          </a:prstGeom>
          <a:noFill/>
          <a:ln>
            <a:noFill/>
          </a:ln>
        </p:spPr>
      </p:pic>
    </p:spTree>
    <p:extLst>
      <p:ext uri="{BB962C8B-B14F-4D97-AF65-F5344CB8AC3E}">
        <p14:creationId xmlns:p14="http://schemas.microsoft.com/office/powerpoint/2010/main" val="267348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16187" y="260648"/>
            <a:ext cx="8229600" cy="1728192"/>
          </a:xfrm>
        </p:spPr>
        <p:txBody>
          <a:bodyPr>
            <a:normAutofit/>
          </a:bodyPr>
          <a:lstStyle/>
          <a:p>
            <a:pPr algn="ctr" eaLnBrk="1" hangingPunct="1"/>
            <a:r>
              <a:rPr lang="en-GB" altLang="en-US" sz="4000" dirty="0">
                <a:solidFill>
                  <a:srgbClr val="FF0000"/>
                </a:solidFill>
                <a:latin typeface="Comic Sans MS" panose="030F0702030302020204" pitchFamily="66" charset="0"/>
              </a:rPr>
              <a:t>Uniform-available for sale from</a:t>
            </a:r>
            <a:br>
              <a:rPr lang="en-GB" altLang="en-US" sz="4000" dirty="0">
                <a:solidFill>
                  <a:srgbClr val="FF0000"/>
                </a:solidFill>
                <a:latin typeface="Comic Sans MS" panose="030F0702030302020204" pitchFamily="66" charset="0"/>
              </a:rPr>
            </a:br>
            <a:r>
              <a:rPr lang="en-GB" altLang="en-US" sz="4000" dirty="0">
                <a:solidFill>
                  <a:srgbClr val="FF0000"/>
                </a:solidFill>
                <a:latin typeface="Comic Sans MS" panose="030F0702030302020204" pitchFamily="66" charset="0"/>
              </a:rPr>
              <a:t> S &amp; K Shoe Shop in </a:t>
            </a:r>
            <a:r>
              <a:rPr lang="en-GB" altLang="en-US" sz="4000" dirty="0" err="1">
                <a:solidFill>
                  <a:srgbClr val="FF0000"/>
                </a:solidFill>
                <a:latin typeface="Comic Sans MS" panose="030F0702030302020204" pitchFamily="66" charset="0"/>
              </a:rPr>
              <a:t>Castlederg</a:t>
            </a:r>
            <a:r>
              <a:rPr lang="en-GB" altLang="en-US" sz="4000" dirty="0">
                <a:solidFill>
                  <a:srgbClr val="FF0000"/>
                </a:solidFill>
                <a:latin typeface="Comic Sans MS" panose="030F0702030302020204" pitchFamily="66" charset="0"/>
              </a:rPr>
              <a:t> </a:t>
            </a:r>
          </a:p>
        </p:txBody>
      </p:sp>
      <p:sp>
        <p:nvSpPr>
          <p:cNvPr id="2" name="Rectangle 1"/>
          <p:cNvSpPr/>
          <p:nvPr/>
        </p:nvSpPr>
        <p:spPr>
          <a:xfrm>
            <a:off x="1043608" y="1988839"/>
            <a:ext cx="6984776" cy="4154984"/>
          </a:xfrm>
          <a:prstGeom prst="rect">
            <a:avLst/>
          </a:prstGeom>
        </p:spPr>
        <p:txBody>
          <a:bodyPr wrap="square">
            <a:spAutoFit/>
          </a:bodyPr>
          <a:lstStyle/>
          <a:p>
            <a:pPr>
              <a:spcAft>
                <a:spcPts val="0"/>
              </a:spcAft>
            </a:pPr>
            <a:r>
              <a:rPr lang="en-GB" sz="2400" i="1" u="sng" dirty="0">
                <a:solidFill>
                  <a:srgbClr val="0000FF"/>
                </a:solidFill>
                <a:latin typeface="Comic Sans MS" panose="030F0702030302020204" pitchFamily="66" charset="0"/>
                <a:ea typeface="Times New Roman" panose="02020603050405020304" pitchFamily="18" charset="0"/>
              </a:rPr>
              <a:t>Our School Uniform</a:t>
            </a:r>
            <a:endParaRPr lang="en-GB" sz="2400" u="sng" dirty="0">
              <a:solidFill>
                <a:srgbClr val="0000FF"/>
              </a:solidFill>
              <a:latin typeface="Times New Roman" panose="02020603050405020304" pitchFamily="18" charset="0"/>
              <a:ea typeface="Times New Roman" panose="02020603050405020304" pitchFamily="18" charset="0"/>
            </a:endParaRPr>
          </a:p>
          <a:p>
            <a:pPr>
              <a:spcAft>
                <a:spcPts val="0"/>
              </a:spcAft>
            </a:pPr>
            <a:r>
              <a:rPr lang="en-GB" sz="2400" dirty="0">
                <a:solidFill>
                  <a:srgbClr val="0000FF"/>
                </a:solidFill>
                <a:latin typeface="Comic Sans MS" panose="030F0702030302020204" pitchFamily="66" charset="0"/>
                <a:ea typeface="Times New Roman" panose="02020603050405020304" pitchFamily="18" charset="0"/>
                <a:cs typeface="Times New Roman" panose="02020603050405020304" pitchFamily="18" charset="0"/>
              </a:rPr>
              <a:t>The uniform can be purchased locally,</a:t>
            </a:r>
          </a:p>
          <a:p>
            <a:pPr>
              <a:spcAft>
                <a:spcPts val="0"/>
              </a:spcAft>
            </a:pPr>
            <a:r>
              <a:rPr lang="en-US" sz="2400" dirty="0">
                <a:solidFill>
                  <a:srgbClr val="0000FF"/>
                </a:solidFill>
                <a:latin typeface="Comic Sans MS" panose="030F0702030302020204" pitchFamily="66" charset="0"/>
                <a:ea typeface="Times New Roman" panose="02020603050405020304" pitchFamily="18" charset="0"/>
                <a:cs typeface="Times New Roman" panose="02020603050405020304" pitchFamily="18" charset="0"/>
              </a:rPr>
              <a:t>Girls – Burgundy jumper or cardigan, burgundy sweatshirt, grey skirt/pinafore/trousers, white blouse/polo-shirt, and burgundy/grey tie.</a:t>
            </a:r>
            <a:endParaRPr lang="en-GB" sz="24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2400" dirty="0">
                <a:solidFill>
                  <a:srgbClr val="0000FF"/>
                </a:solidFill>
                <a:latin typeface="Comic Sans MS" panose="030F0702030302020204" pitchFamily="66" charset="0"/>
                <a:ea typeface="Times New Roman" panose="02020603050405020304" pitchFamily="18" charset="0"/>
                <a:cs typeface="Times New Roman" panose="02020603050405020304" pitchFamily="18" charset="0"/>
              </a:rPr>
              <a:t>Checked Burgundy Summer Dress </a:t>
            </a:r>
            <a:endParaRPr lang="en-GB" sz="24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2400" dirty="0">
                <a:solidFill>
                  <a:srgbClr val="0000FF"/>
                </a:solidFill>
                <a:latin typeface="Comic Sans MS" panose="030F0702030302020204" pitchFamily="66" charset="0"/>
                <a:ea typeface="Times New Roman" panose="02020603050405020304" pitchFamily="18" charset="0"/>
                <a:cs typeface="Times New Roman" panose="02020603050405020304" pitchFamily="18" charset="0"/>
              </a:rPr>
              <a:t> </a:t>
            </a:r>
            <a:endParaRPr lang="en-GB" sz="24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GB" sz="2400" dirty="0">
                <a:solidFill>
                  <a:srgbClr val="0000FF"/>
                </a:solidFill>
                <a:latin typeface="Comic Sans MS" panose="030F0702030302020204" pitchFamily="66" charset="0"/>
                <a:ea typeface="Times New Roman" panose="02020603050405020304" pitchFamily="18" charset="0"/>
              </a:rPr>
              <a:t>Boys – Burgundy jumper, burgundy sweatshirt, grey trousers, white shirt/polo-shirt, burgundy/grey tie. Boys may wear tailored grey shorts in summer. </a:t>
            </a:r>
            <a:endParaRPr lang="en-GB" sz="2400" dirty="0">
              <a:solidFill>
                <a:srgbClr val="0000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5175948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GB" altLang="en-US" dirty="0">
                <a:solidFill>
                  <a:srgbClr val="FF0000"/>
                </a:solidFill>
                <a:latin typeface="Comic Sans MS" panose="030F0702030302020204" pitchFamily="66" charset="0"/>
              </a:rPr>
              <a:t>Notes</a:t>
            </a:r>
          </a:p>
        </p:txBody>
      </p:sp>
      <p:sp>
        <p:nvSpPr>
          <p:cNvPr id="15363" name="Text Box 5"/>
          <p:cNvSpPr txBox="1">
            <a:spLocks noChangeArrowheads="1"/>
          </p:cNvSpPr>
          <p:nvPr/>
        </p:nvSpPr>
        <p:spPr bwMode="auto">
          <a:xfrm>
            <a:off x="467518" y="1453177"/>
            <a:ext cx="835183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buFontTx/>
              <a:buChar char="•"/>
            </a:pPr>
            <a:r>
              <a:rPr lang="en-GB" altLang="en-US" sz="2400" dirty="0">
                <a:solidFill>
                  <a:srgbClr val="0000FF"/>
                </a:solidFill>
                <a:latin typeface="Comic Sans MS" panose="030F0702030302020204" pitchFamily="66" charset="0"/>
              </a:rPr>
              <a:t>A newsletter is published on the school website , this is e-mailed to all families. </a:t>
            </a:r>
          </a:p>
          <a:p>
            <a:pPr eaLnBrk="1" hangingPunct="1">
              <a:spcBef>
                <a:spcPct val="50000"/>
              </a:spcBef>
              <a:buFontTx/>
              <a:buChar char="•"/>
            </a:pPr>
            <a:r>
              <a:rPr lang="en-GB" altLang="en-US" sz="2400" dirty="0">
                <a:solidFill>
                  <a:srgbClr val="0000FF"/>
                </a:solidFill>
                <a:latin typeface="Comic Sans MS" panose="030F0702030302020204" pitchFamily="66" charset="0"/>
              </a:rPr>
              <a:t>If your child is absent please telephone </a:t>
            </a:r>
            <a:r>
              <a:rPr lang="en-GB" altLang="en-US" sz="2400" dirty="0" smtClean="0">
                <a:solidFill>
                  <a:srgbClr val="0000FF"/>
                </a:solidFill>
                <a:latin typeface="Comic Sans MS" panose="030F0702030302020204" pitchFamily="66" charset="0"/>
              </a:rPr>
              <a:t>or email the </a:t>
            </a:r>
            <a:r>
              <a:rPr lang="en-GB" altLang="en-US" sz="2400" dirty="0">
                <a:solidFill>
                  <a:srgbClr val="0000FF"/>
                </a:solidFill>
                <a:latin typeface="Comic Sans MS" panose="030F0702030302020204" pitchFamily="66" charset="0"/>
              </a:rPr>
              <a:t>school on </a:t>
            </a:r>
            <a:r>
              <a:rPr lang="en-GB" altLang="en-US" sz="2400" dirty="0" smtClean="0">
                <a:solidFill>
                  <a:srgbClr val="0000FF"/>
                </a:solidFill>
                <a:latin typeface="Comic Sans MS" panose="030F0702030302020204" pitchFamily="66" charset="0"/>
              </a:rPr>
              <a:t>the </a:t>
            </a:r>
            <a:r>
              <a:rPr lang="en-GB" altLang="en-US" sz="2400" dirty="0">
                <a:solidFill>
                  <a:srgbClr val="0000FF"/>
                </a:solidFill>
                <a:latin typeface="Comic Sans MS" panose="030F0702030302020204" pitchFamily="66" charset="0"/>
              </a:rPr>
              <a:t>first day </a:t>
            </a:r>
            <a:endParaRPr lang="en-GB" altLang="en-US" sz="2400" dirty="0" smtClean="0">
              <a:solidFill>
                <a:srgbClr val="0000FF"/>
              </a:solidFill>
              <a:latin typeface="Comic Sans MS" panose="030F0702030302020204" pitchFamily="66" charset="0"/>
            </a:endParaRPr>
          </a:p>
          <a:p>
            <a:pPr eaLnBrk="1" hangingPunct="1">
              <a:spcBef>
                <a:spcPct val="50000"/>
              </a:spcBef>
              <a:buFontTx/>
              <a:buChar char="•"/>
            </a:pPr>
            <a:r>
              <a:rPr lang="en-GB" altLang="en-US" sz="2400" dirty="0" smtClean="0">
                <a:solidFill>
                  <a:srgbClr val="0000FF"/>
                </a:solidFill>
                <a:latin typeface="Comic Sans MS" panose="030F0702030302020204" pitchFamily="66" charset="0"/>
              </a:rPr>
              <a:t>A </a:t>
            </a:r>
            <a:r>
              <a:rPr lang="en-GB" altLang="en-US" sz="2400" dirty="0">
                <a:solidFill>
                  <a:srgbClr val="0000FF"/>
                </a:solidFill>
                <a:latin typeface="Comic Sans MS" panose="030F0702030302020204" pitchFamily="66" charset="0"/>
              </a:rPr>
              <a:t>note MUST be sent to school when they return giving the reason for absence.</a:t>
            </a:r>
          </a:p>
        </p:txBody>
      </p:sp>
      <p:pic>
        <p:nvPicPr>
          <p:cNvPr id="15364" name="Picture 6" descr="j043153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0902" y="5297342"/>
            <a:ext cx="1152525" cy="113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097747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C00000"/>
                </a:solidFill>
                <a:latin typeface="Comic Sans MS" panose="030F0702030302020204" pitchFamily="66" charset="0"/>
              </a:rPr>
              <a:t>Data Form</a:t>
            </a:r>
          </a:p>
        </p:txBody>
      </p:sp>
      <p:sp>
        <p:nvSpPr>
          <p:cNvPr id="3" name="Content Placeholder 2"/>
          <p:cNvSpPr>
            <a:spLocks noGrp="1"/>
          </p:cNvSpPr>
          <p:nvPr>
            <p:ph idx="1"/>
          </p:nvPr>
        </p:nvSpPr>
        <p:spPr/>
        <p:txBody>
          <a:bodyPr>
            <a:normAutofit fontScale="77500" lnSpcReduction="20000"/>
          </a:bodyPr>
          <a:lstStyle/>
          <a:p>
            <a:r>
              <a:rPr lang="en-GB" sz="4200" dirty="0" smtClean="0">
                <a:solidFill>
                  <a:srgbClr val="0000FF"/>
                </a:solidFill>
                <a:latin typeface="Comic Sans MS" panose="030F0702030302020204" pitchFamily="66" charset="0"/>
              </a:rPr>
              <a:t>Please return  if your child is new to the school or any information/details have  changed .It </a:t>
            </a:r>
            <a:r>
              <a:rPr lang="en-GB" sz="4200" dirty="0">
                <a:solidFill>
                  <a:srgbClr val="0000FF"/>
                </a:solidFill>
                <a:latin typeface="Comic Sans MS" panose="030F0702030302020204" pitchFamily="66" charset="0"/>
              </a:rPr>
              <a:t>is important we have the correct information on the school system for your child.</a:t>
            </a:r>
          </a:p>
          <a:p>
            <a:r>
              <a:rPr lang="en-GB" altLang="en-US" sz="4200" dirty="0">
                <a:solidFill>
                  <a:srgbClr val="0000FF"/>
                </a:solidFill>
                <a:latin typeface="Comic Sans MS" panose="030F0702030302020204" pitchFamily="66" charset="0"/>
              </a:rPr>
              <a:t>Have a lovely and hopefully sunny Summer and we look forward to welcoming your child to our school family </a:t>
            </a:r>
            <a:r>
              <a:rPr lang="en-GB" altLang="en-US" sz="4200">
                <a:solidFill>
                  <a:srgbClr val="0000FF"/>
                </a:solidFill>
                <a:latin typeface="Comic Sans MS" panose="030F0702030302020204" pitchFamily="66" charset="0"/>
              </a:rPr>
              <a:t>in </a:t>
            </a:r>
            <a:r>
              <a:rPr lang="en-GB" altLang="en-US" sz="4200" smtClean="0">
                <a:solidFill>
                  <a:srgbClr val="0000FF"/>
                </a:solidFill>
                <a:latin typeface="Comic Sans MS" panose="030F0702030302020204" pitchFamily="66" charset="0"/>
              </a:rPr>
              <a:t>September</a:t>
            </a:r>
            <a:r>
              <a:rPr lang="en-US" sz="4200" smtClean="0">
                <a:solidFill>
                  <a:srgbClr val="0000FF"/>
                </a:solidFill>
                <a:latin typeface="Comic Sans MS" panose="030F0702030302020204" pitchFamily="66" charset="0"/>
              </a:rPr>
              <a:t>. </a:t>
            </a:r>
            <a:endParaRPr lang="en-US" sz="2900" dirty="0">
              <a:solidFill>
                <a:srgbClr val="0000FF"/>
              </a:solidFill>
              <a:latin typeface="Comic Sans MS" panose="030F0702030302020204" pitchFamily="66" charset="0"/>
            </a:endParaRPr>
          </a:p>
          <a:p>
            <a:pPr marL="0" indent="0">
              <a:buNone/>
            </a:pPr>
            <a:endParaRPr lang="en-US" sz="2900" dirty="0">
              <a:solidFill>
                <a:srgbClr val="0000FF"/>
              </a:solidFill>
              <a:latin typeface="Comic Sans MS" panose="030F0702030302020204" pitchFamily="66" charset="0"/>
            </a:endParaRPr>
          </a:p>
          <a:p>
            <a:pPr marL="0" indent="0">
              <a:buNone/>
            </a:pPr>
            <a:endParaRPr lang="en-GB" altLang="en-US" sz="4500" dirty="0">
              <a:solidFill>
                <a:srgbClr val="0000FF"/>
              </a:solidFill>
              <a:latin typeface="Comic Sans MS" panose="030F0702030302020204" pitchFamily="66" charset="0"/>
            </a:endParaRPr>
          </a:p>
          <a:p>
            <a:endParaRPr lang="en-GB" sz="2400" dirty="0">
              <a:solidFill>
                <a:srgbClr val="0000FF"/>
              </a:solidFill>
              <a:latin typeface="Comic Sans MS" panose="030F0702030302020204" pitchFamily="66" charset="0"/>
            </a:endParaRPr>
          </a:p>
          <a:p>
            <a:endParaRPr lang="en-GB" dirty="0">
              <a:solidFill>
                <a:srgbClr val="0000FF"/>
              </a:solidFill>
              <a:latin typeface="Comic Sans MS" panose="030F0702030302020204" pitchFamily="66" charset="0"/>
            </a:endParaRPr>
          </a:p>
        </p:txBody>
      </p:sp>
    </p:spTree>
    <p:extLst>
      <p:ext uri="{BB962C8B-B14F-4D97-AF65-F5344CB8AC3E}">
        <p14:creationId xmlns:p14="http://schemas.microsoft.com/office/powerpoint/2010/main" val="424603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421481" y="116632"/>
            <a:ext cx="8229600" cy="1143000"/>
          </a:xfrm>
        </p:spPr>
        <p:txBody>
          <a:bodyPr/>
          <a:lstStyle/>
          <a:p>
            <a:pPr algn="ctr" eaLnBrk="1" hangingPunct="1"/>
            <a:r>
              <a:rPr lang="en-GB" altLang="en-US" dirty="0">
                <a:solidFill>
                  <a:srgbClr val="FF0000"/>
                </a:solidFill>
                <a:latin typeface="Comic Sans MS" panose="030F0702030302020204" pitchFamily="66" charset="0"/>
              </a:rPr>
              <a:t>How to help your child</a:t>
            </a:r>
          </a:p>
        </p:txBody>
      </p:sp>
      <p:sp>
        <p:nvSpPr>
          <p:cNvPr id="7171" name="Text Box 5"/>
          <p:cNvSpPr txBox="1">
            <a:spLocks noChangeArrowheads="1"/>
          </p:cNvSpPr>
          <p:nvPr/>
        </p:nvSpPr>
        <p:spPr bwMode="auto">
          <a:xfrm>
            <a:off x="323850" y="1556792"/>
            <a:ext cx="8424863"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GB" altLang="en-US" sz="2400" dirty="0">
                <a:solidFill>
                  <a:srgbClr val="0000FF"/>
                </a:solidFill>
                <a:latin typeface="Comic Sans MS" panose="030F0702030302020204" pitchFamily="66" charset="0"/>
              </a:rPr>
              <a:t>To help your child make a positive start in school make sure he/she can</a:t>
            </a:r>
          </a:p>
          <a:p>
            <a:pPr eaLnBrk="1" hangingPunct="1">
              <a:spcBef>
                <a:spcPct val="50000"/>
              </a:spcBef>
              <a:buFontTx/>
              <a:buChar char="•"/>
            </a:pPr>
            <a:r>
              <a:rPr lang="en-GB" altLang="en-US" sz="2400" dirty="0">
                <a:solidFill>
                  <a:srgbClr val="0000FF"/>
                </a:solidFill>
                <a:latin typeface="Comic Sans MS" panose="030F0702030302020204" pitchFamily="66" charset="0"/>
              </a:rPr>
              <a:t>Get dressed</a:t>
            </a:r>
          </a:p>
          <a:p>
            <a:pPr eaLnBrk="1" hangingPunct="1">
              <a:spcBef>
                <a:spcPct val="50000"/>
              </a:spcBef>
              <a:buFontTx/>
              <a:buChar char="•"/>
            </a:pPr>
            <a:r>
              <a:rPr lang="en-GB" altLang="en-US" sz="2400" dirty="0">
                <a:solidFill>
                  <a:srgbClr val="0000FF"/>
                </a:solidFill>
                <a:latin typeface="Comic Sans MS" panose="030F0702030302020204" pitchFamily="66" charset="0"/>
              </a:rPr>
              <a:t>Put on and take off their own coat and jumper</a:t>
            </a:r>
          </a:p>
          <a:p>
            <a:pPr eaLnBrk="1" hangingPunct="1">
              <a:spcBef>
                <a:spcPct val="50000"/>
              </a:spcBef>
              <a:buFontTx/>
              <a:buChar char="•"/>
            </a:pPr>
            <a:r>
              <a:rPr lang="en-GB" altLang="en-US" sz="2400" dirty="0">
                <a:solidFill>
                  <a:srgbClr val="0000FF"/>
                </a:solidFill>
                <a:latin typeface="Comic Sans MS" panose="030F0702030302020204" pitchFamily="66" charset="0"/>
              </a:rPr>
              <a:t>Go to the toilet and wash their hands</a:t>
            </a:r>
          </a:p>
          <a:p>
            <a:pPr eaLnBrk="1" hangingPunct="1">
              <a:spcBef>
                <a:spcPct val="50000"/>
              </a:spcBef>
              <a:buFontTx/>
              <a:buChar char="•"/>
            </a:pPr>
            <a:r>
              <a:rPr lang="en-GB" altLang="en-US" sz="2400" dirty="0">
                <a:solidFill>
                  <a:srgbClr val="0000FF"/>
                </a:solidFill>
                <a:latin typeface="Comic Sans MS" panose="030F0702030302020204" pitchFamily="66" charset="0"/>
              </a:rPr>
              <a:t>Eat dinner without help</a:t>
            </a:r>
          </a:p>
          <a:p>
            <a:pPr eaLnBrk="1" hangingPunct="1">
              <a:spcBef>
                <a:spcPct val="50000"/>
              </a:spcBef>
              <a:buFontTx/>
              <a:buChar char="•"/>
            </a:pPr>
            <a:r>
              <a:rPr lang="en-GB" altLang="en-US" sz="2400" dirty="0">
                <a:solidFill>
                  <a:srgbClr val="0000FF"/>
                </a:solidFill>
                <a:latin typeface="Comic Sans MS" panose="030F0702030302020204" pitchFamily="66" charset="0"/>
              </a:rPr>
              <a:t>Recognise his/her own belongings</a:t>
            </a:r>
          </a:p>
          <a:p>
            <a:pPr eaLnBrk="1" hangingPunct="1">
              <a:spcBef>
                <a:spcPct val="50000"/>
              </a:spcBef>
              <a:buFontTx/>
              <a:buChar char="•"/>
            </a:pPr>
            <a:r>
              <a:rPr lang="en-GB" altLang="en-US" sz="2400" dirty="0">
                <a:solidFill>
                  <a:srgbClr val="0000FF"/>
                </a:solidFill>
                <a:latin typeface="Comic Sans MS" panose="030F0702030302020204" pitchFamily="66" charset="0"/>
              </a:rPr>
              <a:t>Blow/wipe his/her own nose</a:t>
            </a:r>
          </a:p>
        </p:txBody>
      </p:sp>
      <p:pic>
        <p:nvPicPr>
          <p:cNvPr id="7172" name="Picture 6" descr="j023425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425" y="4628356"/>
            <a:ext cx="1150938" cy="1296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173" name="Picture 7" descr="j023273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0287" y="3798455"/>
            <a:ext cx="1165225" cy="145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174" name="Picture 8" descr="j0351209[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7413" y="2204864"/>
            <a:ext cx="15113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276777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3671" y="260648"/>
            <a:ext cx="8229600" cy="1143000"/>
          </a:xfrm>
          <a:noFill/>
        </p:spPr>
        <p:txBody>
          <a:bodyPr lIns="92075" tIns="46038" rIns="92075" bIns="46038" anchor="ctr"/>
          <a:lstStyle/>
          <a:p>
            <a:pPr algn="ctr" eaLnBrk="1" hangingPunct="1"/>
            <a:r>
              <a:rPr lang="en-GB" altLang="en-US" dirty="0">
                <a:solidFill>
                  <a:srgbClr val="FF0000"/>
                </a:solidFill>
                <a:latin typeface="Comic Sans MS" panose="030F0702030302020204" pitchFamily="66" charset="0"/>
              </a:rPr>
              <a:t>Preparing your Child</a:t>
            </a:r>
          </a:p>
        </p:txBody>
      </p:sp>
      <p:sp>
        <p:nvSpPr>
          <p:cNvPr id="8195" name="Text Box 6"/>
          <p:cNvSpPr txBox="1">
            <a:spLocks noChangeArrowheads="1"/>
          </p:cNvSpPr>
          <p:nvPr/>
        </p:nvSpPr>
        <p:spPr bwMode="auto">
          <a:xfrm>
            <a:off x="445896" y="1556792"/>
            <a:ext cx="8207375"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buFontTx/>
              <a:buChar char="•"/>
            </a:pPr>
            <a:r>
              <a:rPr lang="en-GB" altLang="en-US" sz="2400" dirty="0">
                <a:solidFill>
                  <a:srgbClr val="0000FF"/>
                </a:solidFill>
                <a:latin typeface="Comic Sans MS" panose="030F0702030302020204" pitchFamily="66" charset="0"/>
              </a:rPr>
              <a:t>Make you child aware of books and read together</a:t>
            </a:r>
          </a:p>
          <a:p>
            <a:pPr eaLnBrk="1" hangingPunct="1">
              <a:spcBef>
                <a:spcPct val="50000"/>
              </a:spcBef>
              <a:buFontTx/>
              <a:buChar char="•"/>
            </a:pPr>
            <a:r>
              <a:rPr lang="en-GB" altLang="en-US" sz="2400" dirty="0">
                <a:solidFill>
                  <a:srgbClr val="0000FF"/>
                </a:solidFill>
                <a:latin typeface="Comic Sans MS" panose="030F0702030302020204" pitchFamily="66" charset="0"/>
              </a:rPr>
              <a:t>Talk about colours</a:t>
            </a:r>
          </a:p>
          <a:p>
            <a:pPr eaLnBrk="1" hangingPunct="1">
              <a:spcBef>
                <a:spcPct val="50000"/>
              </a:spcBef>
              <a:buFontTx/>
              <a:buChar char="•"/>
            </a:pPr>
            <a:r>
              <a:rPr lang="en-GB" altLang="en-US" sz="2400" dirty="0">
                <a:solidFill>
                  <a:srgbClr val="0000FF"/>
                </a:solidFill>
                <a:latin typeface="Comic Sans MS" panose="030F0702030302020204" pitchFamily="66" charset="0"/>
              </a:rPr>
              <a:t>Count and say number rhymes together</a:t>
            </a:r>
          </a:p>
          <a:p>
            <a:pPr eaLnBrk="1" hangingPunct="1">
              <a:spcBef>
                <a:spcPct val="50000"/>
              </a:spcBef>
              <a:buFontTx/>
              <a:buChar char="•"/>
            </a:pPr>
            <a:r>
              <a:rPr lang="en-GB" altLang="en-US" sz="2400" dirty="0">
                <a:solidFill>
                  <a:srgbClr val="0000FF"/>
                </a:solidFill>
                <a:latin typeface="Comic Sans MS" panose="030F0702030302020204" pitchFamily="66" charset="0"/>
              </a:rPr>
              <a:t>Say Nursery Rhymes together</a:t>
            </a:r>
          </a:p>
          <a:p>
            <a:pPr eaLnBrk="1" hangingPunct="1">
              <a:spcBef>
                <a:spcPct val="50000"/>
              </a:spcBef>
              <a:buFontTx/>
              <a:buChar char="•"/>
            </a:pPr>
            <a:r>
              <a:rPr lang="en-GB" altLang="en-US" sz="2400" dirty="0">
                <a:solidFill>
                  <a:srgbClr val="0000FF"/>
                </a:solidFill>
                <a:latin typeface="Comic Sans MS" panose="030F0702030302020204" pitchFamily="66" charset="0"/>
              </a:rPr>
              <a:t>Encourage them to recognise their</a:t>
            </a:r>
          </a:p>
          <a:p>
            <a:pPr eaLnBrk="1" hangingPunct="1">
              <a:spcBef>
                <a:spcPct val="50000"/>
              </a:spcBef>
            </a:pPr>
            <a:r>
              <a:rPr lang="en-GB" altLang="en-US" sz="2400" dirty="0">
                <a:solidFill>
                  <a:srgbClr val="0000FF"/>
                </a:solidFill>
                <a:latin typeface="Comic Sans MS" panose="030F0702030302020204" pitchFamily="66" charset="0"/>
              </a:rPr>
              <a:t>own name   </a:t>
            </a:r>
          </a:p>
          <a:p>
            <a:pPr eaLnBrk="1" hangingPunct="1">
              <a:spcBef>
                <a:spcPct val="50000"/>
              </a:spcBef>
              <a:buFontTx/>
              <a:buChar char="•"/>
            </a:pPr>
            <a:r>
              <a:rPr lang="en-GB" altLang="en-US" sz="2400" dirty="0">
                <a:solidFill>
                  <a:srgbClr val="0000FF"/>
                </a:solidFill>
                <a:latin typeface="Comic Sans MS" panose="030F0702030302020204" pitchFamily="66" charset="0"/>
              </a:rPr>
              <a:t>Encourage them to hold a pencil and do lots of colouring and cutting out.</a:t>
            </a:r>
          </a:p>
        </p:txBody>
      </p:sp>
      <p:pic>
        <p:nvPicPr>
          <p:cNvPr id="8197" name="Picture 8" descr="j043799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9514" y="2025650"/>
            <a:ext cx="1247775" cy="118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198" name="Picture 9" descr="j039092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9925" y="3213101"/>
            <a:ext cx="1128713" cy="15120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199" name="Picture 10" descr="j0397204[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81125" y="5146675"/>
            <a:ext cx="1152525" cy="1071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413791407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0"/>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043608" y="2462213"/>
            <a:ext cx="2162175" cy="2114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5" name="Rectangle 5"/>
          <p:cNvSpPr>
            <a:spLocks noGrp="1" noChangeArrowheads="1"/>
          </p:cNvSpPr>
          <p:nvPr>
            <p:ph type="title"/>
          </p:nvPr>
        </p:nvSpPr>
        <p:spPr/>
        <p:txBody>
          <a:bodyPr>
            <a:normAutofit/>
          </a:bodyPr>
          <a:lstStyle/>
          <a:p>
            <a:pPr eaLnBrk="1" hangingPunct="1"/>
            <a:r>
              <a:rPr lang="en-GB" altLang="en-US" sz="4000" b="1" dirty="0">
                <a:solidFill>
                  <a:srgbClr val="FF0000"/>
                </a:solidFill>
                <a:latin typeface="Comic Sans MS" pitchFamily="66" charset="0"/>
                <a:ea typeface="Calibri" pitchFamily="34" charset="0"/>
                <a:cs typeface="Times New Roman" pitchFamily="18" charset="0"/>
              </a:rPr>
              <a:t>Reading with your child </a:t>
            </a:r>
            <a:r>
              <a:rPr lang="en-GB" altLang="en-US" sz="4800" b="1" dirty="0">
                <a:solidFill>
                  <a:srgbClr val="FF0000"/>
                </a:solidFill>
                <a:latin typeface="Comic Sans MS" pitchFamily="66" charset="0"/>
                <a:ea typeface="Calibri" pitchFamily="34" charset="0"/>
                <a:cs typeface="Times New Roman" pitchFamily="18" charset="0"/>
              </a:rPr>
              <a:t>:</a:t>
            </a:r>
            <a:r>
              <a:rPr lang="en-GB" altLang="en-US" sz="4000" b="1" dirty="0">
                <a:solidFill>
                  <a:srgbClr val="FF0000"/>
                </a:solidFill>
                <a:ea typeface="Calibri" pitchFamily="34" charset="0"/>
                <a:cs typeface="Times New Roman" pitchFamily="18" charset="0"/>
              </a:rPr>
              <a:t> </a:t>
            </a:r>
          </a:p>
        </p:txBody>
      </p:sp>
      <p:sp>
        <p:nvSpPr>
          <p:cNvPr id="8196" name="Rectangle 7"/>
          <p:cNvSpPr>
            <a:spLocks noChangeArrowheads="1"/>
          </p:cNvSpPr>
          <p:nvPr/>
        </p:nvSpPr>
        <p:spPr bwMode="auto">
          <a:xfrm>
            <a:off x="4192908" y="1916832"/>
            <a:ext cx="3871894"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357188" indent="-3571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Symbol" pitchFamily="18" charset="2"/>
              <a:buChar char=""/>
            </a:pPr>
            <a:r>
              <a:rPr lang="en-GB" altLang="en-US" sz="3200" dirty="0">
                <a:solidFill>
                  <a:srgbClr val="0000FF"/>
                </a:solidFill>
                <a:latin typeface="Comic Sans MS" pitchFamily="66" charset="0"/>
                <a:ea typeface="Calibri" pitchFamily="34" charset="0"/>
                <a:cs typeface="Times New Roman" pitchFamily="18" charset="0"/>
              </a:rPr>
              <a:t>keep it fun</a:t>
            </a:r>
            <a:endParaRPr lang="en-GB" altLang="en-US" sz="3200" dirty="0">
              <a:solidFill>
                <a:srgbClr val="0000FF"/>
              </a:solidFill>
              <a:ea typeface="Calibri" pitchFamily="34" charset="0"/>
              <a:cs typeface="Times New Roman" pitchFamily="18" charset="0"/>
            </a:endParaRPr>
          </a:p>
          <a:p>
            <a:pPr>
              <a:buFont typeface="Symbol" pitchFamily="18" charset="2"/>
              <a:buChar char=""/>
            </a:pPr>
            <a:r>
              <a:rPr lang="en-GB" altLang="en-US" sz="3200" dirty="0">
                <a:solidFill>
                  <a:srgbClr val="0000FF"/>
                </a:solidFill>
                <a:latin typeface="Comic Sans MS" pitchFamily="66" charset="0"/>
                <a:ea typeface="Calibri" pitchFamily="34" charset="0"/>
                <a:cs typeface="Times New Roman" pitchFamily="18" charset="0"/>
              </a:rPr>
              <a:t>makes you close</a:t>
            </a:r>
            <a:endParaRPr lang="en-GB" altLang="en-US" sz="3200" dirty="0">
              <a:solidFill>
                <a:srgbClr val="0000FF"/>
              </a:solidFill>
              <a:ea typeface="Calibri" pitchFamily="34" charset="0"/>
              <a:cs typeface="Times New Roman" pitchFamily="18" charset="0"/>
            </a:endParaRPr>
          </a:p>
          <a:p>
            <a:pPr>
              <a:buFont typeface="Symbol" pitchFamily="18" charset="2"/>
              <a:buChar char=""/>
            </a:pPr>
            <a:r>
              <a:rPr lang="en-GB" altLang="en-US" sz="3200" dirty="0">
                <a:solidFill>
                  <a:srgbClr val="0000FF"/>
                </a:solidFill>
                <a:latin typeface="Comic Sans MS" pitchFamily="66" charset="0"/>
                <a:ea typeface="Calibri" pitchFamily="34" charset="0"/>
                <a:cs typeface="Times New Roman" pitchFamily="18" charset="0"/>
              </a:rPr>
              <a:t>choose different</a:t>
            </a:r>
          </a:p>
          <a:p>
            <a:pPr marL="0" indent="0"/>
            <a:r>
              <a:rPr lang="en-GB" altLang="en-US" sz="3200" dirty="0">
                <a:solidFill>
                  <a:srgbClr val="0000FF"/>
                </a:solidFill>
                <a:latin typeface="Comic Sans MS" pitchFamily="66" charset="0"/>
                <a:ea typeface="Calibri" pitchFamily="34" charset="0"/>
                <a:cs typeface="Times New Roman" pitchFamily="18" charset="0"/>
              </a:rPr>
              <a:t>stories </a:t>
            </a:r>
          </a:p>
          <a:p>
            <a:pPr>
              <a:buFont typeface="Symbol" pitchFamily="18" charset="2"/>
              <a:buChar char=""/>
            </a:pPr>
            <a:r>
              <a:rPr lang="en-GB" altLang="en-US" sz="3200" dirty="0">
                <a:solidFill>
                  <a:srgbClr val="0000FF"/>
                </a:solidFill>
                <a:latin typeface="Comic Sans MS" pitchFamily="66" charset="0"/>
                <a:ea typeface="Calibri" pitchFamily="34" charset="0"/>
                <a:cs typeface="Times New Roman" pitchFamily="18" charset="0"/>
              </a:rPr>
              <a:t>repeat favourite</a:t>
            </a:r>
          </a:p>
          <a:p>
            <a:pPr marL="0" indent="0"/>
            <a:r>
              <a:rPr lang="en-GB" altLang="en-US" sz="3200" dirty="0">
                <a:solidFill>
                  <a:srgbClr val="0000FF"/>
                </a:solidFill>
                <a:latin typeface="Comic Sans MS" pitchFamily="66" charset="0"/>
                <a:ea typeface="Calibri" pitchFamily="34" charset="0"/>
                <a:cs typeface="Times New Roman" pitchFamily="18" charset="0"/>
              </a:rPr>
              <a:t>ones</a:t>
            </a:r>
          </a:p>
          <a:p>
            <a:pPr>
              <a:buFont typeface="Symbol" pitchFamily="18" charset="2"/>
              <a:buChar char=""/>
            </a:pPr>
            <a:r>
              <a:rPr lang="en-GB" altLang="en-US" sz="3200" dirty="0">
                <a:solidFill>
                  <a:srgbClr val="0000FF"/>
                </a:solidFill>
                <a:latin typeface="Comic Sans MS" pitchFamily="66" charset="0"/>
                <a:ea typeface="Calibri" pitchFamily="34" charset="0"/>
                <a:cs typeface="Times New Roman" pitchFamily="18" charset="0"/>
              </a:rPr>
              <a:t>do it every day!</a:t>
            </a:r>
          </a:p>
          <a:p>
            <a:pPr marL="0" indent="0"/>
            <a:endParaRPr lang="en-GB" altLang="en-US" sz="3600" b="1" dirty="0">
              <a:solidFill>
                <a:srgbClr val="FF0066"/>
              </a:solidFill>
              <a:latin typeface="Comic Sans MS" pitchFamily="66" charset="0"/>
              <a:ea typeface="Calibri" pitchFamily="34" charset="0"/>
              <a:cs typeface="Times New Roman" pitchFamily="18" charset="0"/>
            </a:endParaRPr>
          </a:p>
        </p:txBody>
      </p:sp>
    </p:spTree>
    <p:extLst>
      <p:ext uri="{BB962C8B-B14F-4D97-AF65-F5344CB8AC3E}">
        <p14:creationId xmlns:p14="http://schemas.microsoft.com/office/powerpoint/2010/main" val="312064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60648"/>
            <a:ext cx="8229600" cy="1143000"/>
          </a:xfrm>
        </p:spPr>
        <p:txBody>
          <a:bodyPr/>
          <a:lstStyle/>
          <a:p>
            <a:pPr algn="ctr" eaLnBrk="1" hangingPunct="1"/>
            <a:r>
              <a:rPr lang="en-GB" altLang="en-US" dirty="0">
                <a:solidFill>
                  <a:srgbClr val="FF0000"/>
                </a:solidFill>
                <a:latin typeface="Comic Sans MS" panose="030F0702030302020204" pitchFamily="66" charset="0"/>
              </a:rPr>
              <a:t>Early Days at School</a:t>
            </a:r>
          </a:p>
        </p:txBody>
      </p:sp>
      <p:sp>
        <p:nvSpPr>
          <p:cNvPr id="5123" name="Text Box 5"/>
          <p:cNvSpPr txBox="1">
            <a:spLocks noChangeArrowheads="1"/>
          </p:cNvSpPr>
          <p:nvPr/>
        </p:nvSpPr>
        <p:spPr bwMode="auto">
          <a:xfrm>
            <a:off x="323850" y="1625768"/>
            <a:ext cx="84963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GB" altLang="en-US" sz="2400" dirty="0">
                <a:solidFill>
                  <a:srgbClr val="0000FF"/>
                </a:solidFill>
                <a:latin typeface="Comic Sans MS" panose="030F0702030302020204" pitchFamily="66" charset="0"/>
              </a:rPr>
              <a:t>September will be a ‘getting to know you time!’</a:t>
            </a:r>
          </a:p>
          <a:p>
            <a:pPr eaLnBrk="1" hangingPunct="1">
              <a:spcBef>
                <a:spcPct val="50000"/>
              </a:spcBef>
            </a:pPr>
            <a:r>
              <a:rPr lang="en-GB" altLang="en-US" sz="2400" dirty="0">
                <a:solidFill>
                  <a:srgbClr val="0000FF"/>
                </a:solidFill>
                <a:latin typeface="Comic Sans MS" panose="030F0702030302020204" pitchFamily="66" charset="0"/>
              </a:rPr>
              <a:t>We will quickly establish a daily routine with the children</a:t>
            </a:r>
          </a:p>
        </p:txBody>
      </p:sp>
      <p:sp>
        <p:nvSpPr>
          <p:cNvPr id="5124" name="Text Box 6"/>
          <p:cNvSpPr txBox="1">
            <a:spLocks noChangeArrowheads="1"/>
          </p:cNvSpPr>
          <p:nvPr/>
        </p:nvSpPr>
        <p:spPr bwMode="auto">
          <a:xfrm>
            <a:off x="468313" y="2852936"/>
            <a:ext cx="80645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buFontTx/>
              <a:buChar char="•"/>
            </a:pPr>
            <a:r>
              <a:rPr lang="en-GB" altLang="en-US" sz="2400" dirty="0">
                <a:solidFill>
                  <a:srgbClr val="0000FF"/>
                </a:solidFill>
                <a:latin typeface="Comic Sans MS" panose="030F0702030302020204" pitchFamily="66" charset="0"/>
              </a:rPr>
              <a:t>Play-based learning</a:t>
            </a:r>
          </a:p>
          <a:p>
            <a:pPr eaLnBrk="1" hangingPunct="1">
              <a:spcBef>
                <a:spcPct val="50000"/>
              </a:spcBef>
              <a:buFontTx/>
              <a:buChar char="•"/>
            </a:pPr>
            <a:r>
              <a:rPr lang="en-GB" altLang="en-US" sz="2400" dirty="0">
                <a:solidFill>
                  <a:srgbClr val="0000FF"/>
                </a:solidFill>
                <a:latin typeface="Comic Sans MS" panose="030F0702030302020204" pitchFamily="66" charset="0"/>
              </a:rPr>
              <a:t>Story time</a:t>
            </a:r>
          </a:p>
          <a:p>
            <a:pPr eaLnBrk="1" hangingPunct="1">
              <a:spcBef>
                <a:spcPct val="50000"/>
              </a:spcBef>
              <a:buFontTx/>
              <a:buChar char="•"/>
            </a:pPr>
            <a:r>
              <a:rPr lang="en-GB" altLang="en-US" sz="2400" dirty="0">
                <a:solidFill>
                  <a:srgbClr val="0000FF"/>
                </a:solidFill>
                <a:latin typeface="Comic Sans MS" panose="030F0702030302020204" pitchFamily="66" charset="0"/>
              </a:rPr>
              <a:t>Break and lunch time</a:t>
            </a:r>
          </a:p>
          <a:p>
            <a:pPr eaLnBrk="1" hangingPunct="1">
              <a:spcBef>
                <a:spcPct val="50000"/>
              </a:spcBef>
              <a:buFontTx/>
              <a:buChar char="•"/>
            </a:pPr>
            <a:r>
              <a:rPr lang="en-GB" altLang="en-US" sz="2400" dirty="0">
                <a:solidFill>
                  <a:srgbClr val="0000FF"/>
                </a:solidFill>
                <a:latin typeface="Comic Sans MS" panose="030F0702030302020204" pitchFamily="66" charset="0"/>
              </a:rPr>
              <a:t>Language and Literacy – phonological awareness</a:t>
            </a:r>
          </a:p>
          <a:p>
            <a:pPr eaLnBrk="1" hangingPunct="1">
              <a:spcBef>
                <a:spcPct val="50000"/>
              </a:spcBef>
              <a:buFontTx/>
              <a:buChar char="•"/>
            </a:pPr>
            <a:r>
              <a:rPr lang="en-GB" altLang="en-US" sz="2400" dirty="0">
                <a:solidFill>
                  <a:srgbClr val="0000FF"/>
                </a:solidFill>
                <a:latin typeface="Comic Sans MS" panose="030F0702030302020204" pitchFamily="66" charset="0"/>
              </a:rPr>
              <a:t>Mathematics and Numeracy</a:t>
            </a:r>
          </a:p>
        </p:txBody>
      </p:sp>
      <p:pic>
        <p:nvPicPr>
          <p:cNvPr id="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2746391"/>
            <a:ext cx="2447776" cy="1734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89126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561975"/>
            <a:ext cx="8229600" cy="706785"/>
          </a:xfrm>
        </p:spPr>
        <p:txBody>
          <a:bodyPr>
            <a:normAutofit fontScale="90000"/>
          </a:bodyPr>
          <a:lstStyle/>
          <a:p>
            <a:pPr eaLnBrk="1" hangingPunct="1"/>
            <a:r>
              <a:rPr lang="en-GB" altLang="en-US" b="1" dirty="0">
                <a:solidFill>
                  <a:srgbClr val="C00000"/>
                </a:solidFill>
                <a:latin typeface="Comic Sans MS" pitchFamily="66" charset="0"/>
                <a:ea typeface="Calibri" pitchFamily="34" charset="0"/>
                <a:cs typeface="Times New Roman" pitchFamily="18" charset="0"/>
              </a:rPr>
              <a:t>Areas of the curriculum….</a:t>
            </a:r>
          </a:p>
        </p:txBody>
      </p:sp>
      <p:sp>
        <p:nvSpPr>
          <p:cNvPr id="11267" name="Rectangle 3"/>
          <p:cNvSpPr>
            <a:spLocks noGrp="1" noChangeArrowheads="1"/>
          </p:cNvSpPr>
          <p:nvPr>
            <p:ph type="body" idx="1"/>
          </p:nvPr>
        </p:nvSpPr>
        <p:spPr>
          <a:xfrm>
            <a:off x="457200" y="1268760"/>
            <a:ext cx="8229600" cy="5400600"/>
          </a:xfrm>
        </p:spPr>
        <p:txBody>
          <a:bodyPr>
            <a:normAutofit fontScale="77500" lnSpcReduction="20000"/>
          </a:bodyPr>
          <a:lstStyle/>
          <a:p>
            <a:pPr marL="0" indent="0">
              <a:buNone/>
            </a:pPr>
            <a:r>
              <a:rPr lang="en-GB" sz="4000" b="1" u="sng" dirty="0">
                <a:solidFill>
                  <a:srgbClr val="0000FF"/>
                </a:solidFill>
                <a:latin typeface="Comic Sans MS" panose="030F0702030302020204" pitchFamily="66" charset="0"/>
              </a:rPr>
              <a:t>Foundation Stage</a:t>
            </a:r>
            <a:r>
              <a:rPr lang="en-GB" sz="4000" u="sng" dirty="0">
                <a:solidFill>
                  <a:srgbClr val="0000FF"/>
                </a:solidFill>
                <a:latin typeface="Comic Sans MS" panose="030F0702030302020204" pitchFamily="66" charset="0"/>
              </a:rPr>
              <a:t> </a:t>
            </a:r>
          </a:p>
          <a:p>
            <a:pPr marL="0" indent="0">
              <a:buNone/>
            </a:pPr>
            <a:r>
              <a:rPr lang="en-GB" sz="4000" dirty="0">
                <a:solidFill>
                  <a:srgbClr val="0000FF"/>
                </a:solidFill>
                <a:latin typeface="Comic Sans MS" panose="030F0702030302020204" pitchFamily="66" charset="0"/>
              </a:rPr>
              <a:t>The statutory curriculum in the Foundation is set out under the following Areas of Learning:</a:t>
            </a:r>
          </a:p>
          <a:p>
            <a:r>
              <a:rPr lang="en-GB" sz="4000" dirty="0">
                <a:solidFill>
                  <a:srgbClr val="0000FF"/>
                </a:solidFill>
                <a:latin typeface="Comic Sans MS" panose="030F0702030302020204" pitchFamily="66" charset="0"/>
              </a:rPr>
              <a:t>Religious Education</a:t>
            </a:r>
          </a:p>
          <a:p>
            <a:r>
              <a:rPr lang="en-GB" sz="4000" dirty="0">
                <a:solidFill>
                  <a:srgbClr val="0000FF"/>
                </a:solidFill>
                <a:latin typeface="Comic Sans MS" panose="030F0702030302020204" pitchFamily="66" charset="0"/>
              </a:rPr>
              <a:t>Language and Literacy</a:t>
            </a:r>
          </a:p>
          <a:p>
            <a:r>
              <a:rPr lang="en-GB" sz="4000" dirty="0">
                <a:solidFill>
                  <a:srgbClr val="0000FF"/>
                </a:solidFill>
                <a:latin typeface="Comic Sans MS" panose="030F0702030302020204" pitchFamily="66" charset="0"/>
              </a:rPr>
              <a:t>Mathematics and Numeracy</a:t>
            </a:r>
          </a:p>
          <a:p>
            <a:r>
              <a:rPr lang="en-GB" sz="4000" dirty="0">
                <a:solidFill>
                  <a:srgbClr val="0000FF"/>
                </a:solidFill>
                <a:latin typeface="Comic Sans MS" panose="030F0702030302020204" pitchFamily="66" charset="0"/>
              </a:rPr>
              <a:t>The Arts</a:t>
            </a:r>
          </a:p>
          <a:p>
            <a:r>
              <a:rPr lang="en-GB" sz="4000" dirty="0">
                <a:solidFill>
                  <a:srgbClr val="0000FF"/>
                </a:solidFill>
                <a:latin typeface="Comic Sans MS" panose="030F0702030302020204" pitchFamily="66" charset="0"/>
              </a:rPr>
              <a:t>The World Around Us</a:t>
            </a:r>
          </a:p>
          <a:p>
            <a:r>
              <a:rPr lang="en-GB" sz="4000" dirty="0">
                <a:solidFill>
                  <a:srgbClr val="0000FF"/>
                </a:solidFill>
                <a:latin typeface="Comic Sans MS" panose="030F0702030302020204" pitchFamily="66" charset="0"/>
              </a:rPr>
              <a:t>Personal Development and Mutual Understanding</a:t>
            </a:r>
          </a:p>
          <a:p>
            <a:r>
              <a:rPr lang="en-GB" sz="4000" dirty="0">
                <a:solidFill>
                  <a:srgbClr val="0000FF"/>
                </a:solidFill>
                <a:latin typeface="Comic Sans MS" panose="030F0702030302020204" pitchFamily="66" charset="0"/>
              </a:rPr>
              <a:t>Physical Development and Movement.</a:t>
            </a:r>
          </a:p>
          <a:p>
            <a:pPr eaLnBrk="1" hangingPunct="1">
              <a:buFont typeface="Symbol" pitchFamily="18" charset="2"/>
              <a:buChar char="·"/>
            </a:pPr>
            <a:endParaRPr lang="en-GB" altLang="en-US" sz="2400" dirty="0">
              <a:solidFill>
                <a:srgbClr val="0000FF"/>
              </a:solidFill>
              <a:latin typeface="Comic Sans MS" pitchFamily="66" charset="0"/>
              <a:ea typeface="Calibri" pitchFamily="34" charset="0"/>
              <a:cs typeface="Times New Roman" pitchFamily="18" charset="0"/>
            </a:endParaRPr>
          </a:p>
        </p:txBody>
      </p:sp>
    </p:spTree>
    <p:extLst>
      <p:ext uri="{BB962C8B-B14F-4D97-AF65-F5344CB8AC3E}">
        <p14:creationId xmlns:p14="http://schemas.microsoft.com/office/powerpoint/2010/main" val="3418983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b="1" dirty="0">
                <a:solidFill>
                  <a:srgbClr val="FF0000"/>
                </a:solidFill>
                <a:latin typeface="Comic Sans MS" panose="030F0702030302020204" pitchFamily="66" charset="0"/>
              </a:rPr>
              <a:t>Settling in…..</a:t>
            </a:r>
          </a:p>
        </p:txBody>
      </p:sp>
      <p:sp>
        <p:nvSpPr>
          <p:cNvPr id="12292" name="Rectangle 6"/>
          <p:cNvSpPr>
            <a:spLocks noChangeArrowheads="1"/>
          </p:cNvSpPr>
          <p:nvPr/>
        </p:nvSpPr>
        <p:spPr bwMode="auto">
          <a:xfrm>
            <a:off x="2411413" y="1557338"/>
            <a:ext cx="455295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271463" indent="-271463" eaLnBrk="0" hangingPunct="0">
              <a:tabLst>
                <a:tab pos="2552700" algn="l"/>
              </a:tabLst>
              <a:defRPr>
                <a:solidFill>
                  <a:schemeClr val="tx1"/>
                </a:solidFill>
                <a:latin typeface="Arial" charset="0"/>
              </a:defRPr>
            </a:lvl1pPr>
            <a:lvl2pPr marL="742950" indent="-285750" eaLnBrk="0" hangingPunct="0">
              <a:tabLst>
                <a:tab pos="2552700" algn="l"/>
              </a:tabLst>
              <a:defRPr>
                <a:solidFill>
                  <a:schemeClr val="tx1"/>
                </a:solidFill>
                <a:latin typeface="Arial" charset="0"/>
              </a:defRPr>
            </a:lvl2pPr>
            <a:lvl3pPr marL="1143000" indent="-228600" eaLnBrk="0" hangingPunct="0">
              <a:tabLst>
                <a:tab pos="2552700" algn="l"/>
              </a:tabLst>
              <a:defRPr>
                <a:solidFill>
                  <a:schemeClr val="tx1"/>
                </a:solidFill>
                <a:latin typeface="Arial" charset="0"/>
              </a:defRPr>
            </a:lvl3pPr>
            <a:lvl4pPr marL="1600200" indent="-228600" eaLnBrk="0" hangingPunct="0">
              <a:tabLst>
                <a:tab pos="2552700" algn="l"/>
              </a:tabLst>
              <a:defRPr>
                <a:solidFill>
                  <a:schemeClr val="tx1"/>
                </a:solidFill>
                <a:latin typeface="Arial" charset="0"/>
              </a:defRPr>
            </a:lvl4pPr>
            <a:lvl5pPr marL="2057400" indent="-228600" eaLnBrk="0" hangingPunct="0">
              <a:tabLst>
                <a:tab pos="2552700" algn="l"/>
              </a:tabLst>
              <a:defRPr>
                <a:solidFill>
                  <a:schemeClr val="tx1"/>
                </a:solidFill>
                <a:latin typeface="Arial" charset="0"/>
              </a:defRPr>
            </a:lvl5pPr>
            <a:lvl6pPr marL="2514600" indent="-228600" eaLnBrk="0" fontAlgn="base" hangingPunct="0">
              <a:spcBef>
                <a:spcPct val="0"/>
              </a:spcBef>
              <a:spcAft>
                <a:spcPct val="0"/>
              </a:spcAft>
              <a:tabLst>
                <a:tab pos="2552700" algn="l"/>
              </a:tabLst>
              <a:defRPr>
                <a:solidFill>
                  <a:schemeClr val="tx1"/>
                </a:solidFill>
                <a:latin typeface="Arial" charset="0"/>
              </a:defRPr>
            </a:lvl6pPr>
            <a:lvl7pPr marL="2971800" indent="-228600" eaLnBrk="0" fontAlgn="base" hangingPunct="0">
              <a:spcBef>
                <a:spcPct val="0"/>
              </a:spcBef>
              <a:spcAft>
                <a:spcPct val="0"/>
              </a:spcAft>
              <a:tabLst>
                <a:tab pos="2552700" algn="l"/>
              </a:tabLst>
              <a:defRPr>
                <a:solidFill>
                  <a:schemeClr val="tx1"/>
                </a:solidFill>
                <a:latin typeface="Arial" charset="0"/>
              </a:defRPr>
            </a:lvl7pPr>
            <a:lvl8pPr marL="3429000" indent="-228600" eaLnBrk="0" fontAlgn="base" hangingPunct="0">
              <a:spcBef>
                <a:spcPct val="0"/>
              </a:spcBef>
              <a:spcAft>
                <a:spcPct val="0"/>
              </a:spcAft>
              <a:tabLst>
                <a:tab pos="2552700" algn="l"/>
              </a:tabLst>
              <a:defRPr>
                <a:solidFill>
                  <a:schemeClr val="tx1"/>
                </a:solidFill>
                <a:latin typeface="Arial" charset="0"/>
              </a:defRPr>
            </a:lvl8pPr>
            <a:lvl9pPr marL="3886200" indent="-228600" eaLnBrk="0" fontAlgn="base" hangingPunct="0">
              <a:spcBef>
                <a:spcPct val="0"/>
              </a:spcBef>
              <a:spcAft>
                <a:spcPct val="0"/>
              </a:spcAft>
              <a:tabLst>
                <a:tab pos="2552700" algn="l"/>
              </a:tabLst>
              <a:defRPr>
                <a:solidFill>
                  <a:schemeClr val="tx1"/>
                </a:solidFill>
                <a:latin typeface="Arial" charset="0"/>
              </a:defRPr>
            </a:lvl9pPr>
          </a:lstStyle>
          <a:p>
            <a:pPr eaLnBrk="1" hangingPunct="1"/>
            <a:endParaRPr lang="en-GB" altLang="en-US" sz="3600" dirty="0"/>
          </a:p>
          <a:p>
            <a:pPr>
              <a:buFont typeface="Symbol" pitchFamily="18" charset="2"/>
              <a:buChar char=""/>
            </a:pPr>
            <a:r>
              <a:rPr lang="en-GB" altLang="en-US" sz="3200" dirty="0">
                <a:solidFill>
                  <a:srgbClr val="0000FF"/>
                </a:solidFill>
                <a:latin typeface="Comic Sans MS" pitchFamily="66" charset="0"/>
                <a:ea typeface="Calibri" pitchFamily="34" charset="0"/>
                <a:cs typeface="Times New Roman" pitchFamily="18" charset="0"/>
              </a:rPr>
              <a:t>Everyone is different</a:t>
            </a:r>
            <a:endParaRPr lang="en-GB" altLang="en-US" sz="3200" dirty="0">
              <a:solidFill>
                <a:srgbClr val="0000FF"/>
              </a:solidFill>
            </a:endParaRPr>
          </a:p>
          <a:p>
            <a:pPr>
              <a:buFont typeface="Symbol" pitchFamily="18" charset="2"/>
              <a:buChar char=""/>
            </a:pPr>
            <a:r>
              <a:rPr lang="en-GB" altLang="en-US" sz="3200" dirty="0">
                <a:solidFill>
                  <a:srgbClr val="0000FF"/>
                </a:solidFill>
                <a:latin typeface="Comic Sans MS" pitchFamily="66" charset="0"/>
              </a:rPr>
              <a:t>It may take time</a:t>
            </a:r>
            <a:endParaRPr lang="en-GB" altLang="en-US" sz="3200" dirty="0">
              <a:solidFill>
                <a:srgbClr val="0000FF"/>
              </a:solidFill>
            </a:endParaRPr>
          </a:p>
          <a:p>
            <a:pPr>
              <a:buFont typeface="Symbol" pitchFamily="18" charset="2"/>
              <a:buChar char=""/>
            </a:pPr>
            <a:r>
              <a:rPr lang="en-GB" altLang="en-US" sz="3200" dirty="0">
                <a:solidFill>
                  <a:srgbClr val="0000FF"/>
                </a:solidFill>
                <a:latin typeface="Comic Sans MS" pitchFamily="66" charset="0"/>
              </a:rPr>
              <a:t>Be positive</a:t>
            </a:r>
            <a:endParaRPr lang="en-GB" altLang="en-US" sz="3200" dirty="0">
              <a:solidFill>
                <a:srgbClr val="0000FF"/>
              </a:solidFill>
            </a:endParaRPr>
          </a:p>
          <a:p>
            <a:pPr>
              <a:buFont typeface="Symbol" pitchFamily="18" charset="2"/>
              <a:buChar char=""/>
            </a:pPr>
            <a:r>
              <a:rPr lang="en-GB" altLang="en-US" sz="3200" dirty="0">
                <a:solidFill>
                  <a:srgbClr val="0000FF"/>
                </a:solidFill>
                <a:latin typeface="Comic Sans MS" pitchFamily="66" charset="0"/>
              </a:rPr>
              <a:t>It will happen!</a:t>
            </a:r>
          </a:p>
        </p:txBody>
      </p:sp>
      <p:pic>
        <p:nvPicPr>
          <p:cNvPr id="3" name="Picture 2" descr="Fun Things to Do on the First Day of Class | PIN(K)O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4620171"/>
            <a:ext cx="2341612" cy="1781298"/>
          </a:xfrm>
          <a:prstGeom prst="rect">
            <a:avLst/>
          </a:prstGeom>
        </p:spPr>
      </p:pic>
    </p:spTree>
    <p:extLst>
      <p:ext uri="{BB962C8B-B14F-4D97-AF65-F5344CB8AC3E}">
        <p14:creationId xmlns:p14="http://schemas.microsoft.com/office/powerpoint/2010/main" val="1025387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algn="ctr" eaLnBrk="1" hangingPunct="1"/>
            <a:r>
              <a:rPr lang="en-GB" altLang="en-US" dirty="0">
                <a:solidFill>
                  <a:srgbClr val="FF0000"/>
                </a:solidFill>
                <a:latin typeface="Comic Sans MS" panose="030F0702030302020204" pitchFamily="66" charset="0"/>
              </a:rPr>
              <a:t>Please make sure you…</a:t>
            </a:r>
          </a:p>
        </p:txBody>
      </p:sp>
      <p:pic>
        <p:nvPicPr>
          <p:cNvPr id="9220" name="Picture 195" descr="j023425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85002" y="4149080"/>
            <a:ext cx="1150938" cy="1296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 name="Rectangle 1"/>
          <p:cNvSpPr/>
          <p:nvPr/>
        </p:nvSpPr>
        <p:spPr>
          <a:xfrm>
            <a:off x="457200" y="1556792"/>
            <a:ext cx="7488832" cy="2585323"/>
          </a:xfrm>
          <a:prstGeom prst="rect">
            <a:avLst/>
          </a:prstGeom>
        </p:spPr>
        <p:txBody>
          <a:bodyPr wrap="square">
            <a:spAutoFit/>
          </a:bodyPr>
          <a:lstStyle/>
          <a:p>
            <a:pPr>
              <a:spcBef>
                <a:spcPct val="50000"/>
              </a:spcBef>
            </a:pPr>
            <a:r>
              <a:rPr lang="en-GB" altLang="en-US" sz="3600" dirty="0">
                <a:solidFill>
                  <a:srgbClr val="0000FF"/>
                </a:solidFill>
                <a:latin typeface="Comic Sans MS" panose="030F0702030302020204" pitchFamily="66" charset="0"/>
              </a:rPr>
              <a:t>Name labels on </a:t>
            </a:r>
            <a:r>
              <a:rPr lang="en-GB" altLang="en-US" sz="3600" b="1" dirty="0">
                <a:solidFill>
                  <a:srgbClr val="0000FF"/>
                </a:solidFill>
                <a:latin typeface="Comic Sans MS" panose="030F0702030302020204" pitchFamily="66" charset="0"/>
              </a:rPr>
              <a:t>ALL</a:t>
            </a:r>
            <a:r>
              <a:rPr lang="en-GB" altLang="en-US" sz="3600" dirty="0">
                <a:solidFill>
                  <a:srgbClr val="0000FF"/>
                </a:solidFill>
                <a:latin typeface="Comic Sans MS" panose="030F0702030302020204" pitchFamily="66" charset="0"/>
              </a:rPr>
              <a:t> belongings –</a:t>
            </a:r>
          </a:p>
          <a:p>
            <a:pPr>
              <a:spcBef>
                <a:spcPct val="50000"/>
              </a:spcBef>
            </a:pPr>
            <a:r>
              <a:rPr lang="en-GB" altLang="en-US" sz="3600" dirty="0">
                <a:solidFill>
                  <a:srgbClr val="0000FF"/>
                </a:solidFill>
                <a:latin typeface="Comic Sans MS" panose="030F0702030302020204" pitchFamily="66" charset="0"/>
              </a:rPr>
              <a:t>really essential as all school sweatshirts  and coats look the same!</a:t>
            </a:r>
          </a:p>
        </p:txBody>
      </p:sp>
    </p:spTree>
    <p:extLst>
      <p:ext uri="{BB962C8B-B14F-4D97-AF65-F5344CB8AC3E}">
        <p14:creationId xmlns:p14="http://schemas.microsoft.com/office/powerpoint/2010/main" val="98205156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08949" y="332656"/>
            <a:ext cx="8212137" cy="903288"/>
          </a:xfrm>
        </p:spPr>
        <p:txBody>
          <a:bodyPr/>
          <a:lstStyle/>
          <a:p>
            <a:pPr algn="ctr" eaLnBrk="1" hangingPunct="1"/>
            <a:r>
              <a:rPr lang="en-GB" altLang="en-US" dirty="0">
                <a:solidFill>
                  <a:srgbClr val="FF0000"/>
                </a:solidFill>
                <a:latin typeface="Comic Sans MS" panose="030F0702030302020204" pitchFamily="66" charset="0"/>
              </a:rPr>
              <a:t>Break Time</a:t>
            </a:r>
          </a:p>
        </p:txBody>
      </p:sp>
      <p:sp>
        <p:nvSpPr>
          <p:cNvPr id="10243" name="Text Box 7"/>
          <p:cNvSpPr txBox="1">
            <a:spLocks noChangeArrowheads="1"/>
          </p:cNvSpPr>
          <p:nvPr/>
        </p:nvSpPr>
        <p:spPr bwMode="auto">
          <a:xfrm>
            <a:off x="539748" y="1490632"/>
            <a:ext cx="83534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GB" altLang="en-US" sz="2800" dirty="0">
                <a:solidFill>
                  <a:srgbClr val="0000FF"/>
                </a:solidFill>
                <a:latin typeface="Comic Sans MS" panose="030F0702030302020204" pitchFamily="66" charset="0"/>
              </a:rPr>
              <a:t>We have a Healthy Break Policy</a:t>
            </a:r>
          </a:p>
          <a:p>
            <a:pPr eaLnBrk="1" hangingPunct="1">
              <a:spcBef>
                <a:spcPct val="50000"/>
              </a:spcBef>
            </a:pPr>
            <a:r>
              <a:rPr lang="en-GB" altLang="en-US" sz="2400" dirty="0">
                <a:solidFill>
                  <a:srgbClr val="0000FF"/>
                </a:solidFill>
                <a:latin typeface="Comic Sans MS" panose="030F0702030302020204" pitchFamily="66" charset="0"/>
              </a:rPr>
              <a:t>Children can eat the following at break time:</a:t>
            </a:r>
          </a:p>
          <a:p>
            <a:pPr eaLnBrk="1" hangingPunct="1">
              <a:spcBef>
                <a:spcPct val="50000"/>
              </a:spcBef>
              <a:buFontTx/>
              <a:buChar char="•"/>
            </a:pPr>
            <a:r>
              <a:rPr lang="en-GB" altLang="en-US" sz="2400" dirty="0">
                <a:solidFill>
                  <a:srgbClr val="0000FF"/>
                </a:solidFill>
                <a:latin typeface="Comic Sans MS" panose="030F0702030302020204" pitchFamily="66" charset="0"/>
              </a:rPr>
              <a:t>Fruit</a:t>
            </a:r>
          </a:p>
          <a:p>
            <a:pPr eaLnBrk="1" hangingPunct="1">
              <a:spcBef>
                <a:spcPct val="50000"/>
              </a:spcBef>
              <a:buFontTx/>
              <a:buChar char="•"/>
            </a:pPr>
            <a:r>
              <a:rPr lang="en-GB" altLang="en-US" sz="2400" dirty="0">
                <a:solidFill>
                  <a:srgbClr val="0000FF"/>
                </a:solidFill>
                <a:latin typeface="Comic Sans MS" panose="030F0702030302020204" pitchFamily="66" charset="0"/>
              </a:rPr>
              <a:t>Vegetables</a:t>
            </a:r>
          </a:p>
          <a:p>
            <a:pPr eaLnBrk="1" hangingPunct="1">
              <a:spcBef>
                <a:spcPct val="50000"/>
              </a:spcBef>
              <a:buFontTx/>
              <a:buChar char="•"/>
            </a:pPr>
            <a:r>
              <a:rPr lang="en-GB" altLang="en-US" sz="2400" dirty="0">
                <a:solidFill>
                  <a:srgbClr val="0000FF"/>
                </a:solidFill>
                <a:latin typeface="Comic Sans MS" panose="030F0702030302020204" pitchFamily="66" charset="0"/>
              </a:rPr>
              <a:t>Bread Based Products</a:t>
            </a:r>
          </a:p>
          <a:p>
            <a:pPr eaLnBrk="1" hangingPunct="1">
              <a:spcBef>
                <a:spcPct val="50000"/>
              </a:spcBef>
              <a:buFontTx/>
              <a:buChar char="•"/>
            </a:pPr>
            <a:r>
              <a:rPr lang="en-GB" altLang="en-US" sz="2400" dirty="0">
                <a:solidFill>
                  <a:srgbClr val="0000FF"/>
                </a:solidFill>
                <a:latin typeface="Comic Sans MS" panose="030F0702030302020204" pitchFamily="66" charset="0"/>
              </a:rPr>
              <a:t>Yogurts</a:t>
            </a:r>
          </a:p>
          <a:p>
            <a:pPr eaLnBrk="1" hangingPunct="1">
              <a:spcBef>
                <a:spcPct val="50000"/>
              </a:spcBef>
              <a:buFontTx/>
              <a:buChar char="•"/>
            </a:pPr>
            <a:r>
              <a:rPr lang="en-GB" altLang="en-US" sz="2400" dirty="0">
                <a:solidFill>
                  <a:srgbClr val="0000FF"/>
                </a:solidFill>
                <a:latin typeface="Comic Sans MS" panose="030F0702030302020204" pitchFamily="66" charset="0"/>
              </a:rPr>
              <a:t>Drinks should be milk or water</a:t>
            </a:r>
          </a:p>
          <a:p>
            <a:pPr eaLnBrk="1" hangingPunct="1">
              <a:spcBef>
                <a:spcPct val="50000"/>
              </a:spcBef>
              <a:buFontTx/>
              <a:buChar char="•"/>
            </a:pPr>
            <a:endParaRPr lang="en-GB" altLang="en-US" sz="2400" dirty="0">
              <a:solidFill>
                <a:srgbClr val="0000FF"/>
              </a:solidFill>
              <a:latin typeface="Comic Sans MS" panose="030F0702030302020204" pitchFamily="66" charset="0"/>
            </a:endParaRPr>
          </a:p>
        </p:txBody>
      </p:sp>
      <p:pic>
        <p:nvPicPr>
          <p:cNvPr id="10244" name="Picture 8" descr="j044170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263" y="3213100"/>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9" descr="j0441718[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4025" y="2997200"/>
            <a:ext cx="11557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10" descr="j044175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525" y="4292600"/>
            <a:ext cx="15113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11" descr="j0398067[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92950" y="4365625"/>
            <a:ext cx="1138238"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49008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TotalTime>
  <Words>552</Words>
  <Application>Microsoft Office PowerPoint</Application>
  <PresentationFormat>On-screen Show (4:3)</PresentationFormat>
  <Paragraphs>82</Paragraphs>
  <Slides>12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Comic Sans MS</vt:lpstr>
      <vt:lpstr>Symbol</vt:lpstr>
      <vt:lpstr>Times New Roman</vt:lpstr>
      <vt:lpstr>Office Theme</vt:lpstr>
      <vt:lpstr>PowerPoint Presentation</vt:lpstr>
      <vt:lpstr>How to help your child</vt:lpstr>
      <vt:lpstr>Preparing your Child</vt:lpstr>
      <vt:lpstr>Reading with your child : </vt:lpstr>
      <vt:lpstr>Early Days at School</vt:lpstr>
      <vt:lpstr>Areas of the curriculum….</vt:lpstr>
      <vt:lpstr>Settling in…..</vt:lpstr>
      <vt:lpstr>Please make sure you…</vt:lpstr>
      <vt:lpstr>Break Time</vt:lpstr>
      <vt:lpstr>Uniform-available for sale from  S &amp; K Shoe Shop in Castlederg </vt:lpstr>
      <vt:lpstr>Notes</vt:lpstr>
      <vt:lpstr>Data Form</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CM</dc:creator>
  <cp:lastModifiedBy>N MCLAUGHLIN</cp:lastModifiedBy>
  <cp:revision>65</cp:revision>
  <cp:lastPrinted>2016-05-08T19:12:02Z</cp:lastPrinted>
  <dcterms:created xsi:type="dcterms:W3CDTF">2015-05-11T17:41:38Z</dcterms:created>
  <dcterms:modified xsi:type="dcterms:W3CDTF">2022-06-16T12:25:09Z</dcterms:modified>
</cp:coreProperties>
</file>